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  <p:sldMasterId id="2147483684" r:id="rId2"/>
  </p:sldMasterIdLst>
  <p:notesMasterIdLst>
    <p:notesMasterId r:id="rId71"/>
  </p:notesMasterIdLst>
  <p:sldIdLst>
    <p:sldId id="598" r:id="rId3"/>
    <p:sldId id="374" r:id="rId4"/>
    <p:sldId id="375" r:id="rId5"/>
    <p:sldId id="376" r:id="rId6"/>
    <p:sldId id="276" r:id="rId7"/>
    <p:sldId id="564" r:id="rId8"/>
    <p:sldId id="566" r:id="rId9"/>
    <p:sldId id="567" r:id="rId10"/>
    <p:sldId id="568" r:id="rId11"/>
    <p:sldId id="569" r:id="rId12"/>
    <p:sldId id="570" r:id="rId13"/>
    <p:sldId id="571" r:id="rId14"/>
    <p:sldId id="572" r:id="rId15"/>
    <p:sldId id="573" r:id="rId16"/>
    <p:sldId id="574" r:id="rId17"/>
    <p:sldId id="575" r:id="rId18"/>
    <p:sldId id="576" r:id="rId19"/>
    <p:sldId id="577" r:id="rId20"/>
    <p:sldId id="578" r:id="rId21"/>
    <p:sldId id="579" r:id="rId22"/>
    <p:sldId id="580" r:id="rId23"/>
    <p:sldId id="581" r:id="rId24"/>
    <p:sldId id="582" r:id="rId25"/>
    <p:sldId id="584" r:id="rId26"/>
    <p:sldId id="583" r:id="rId27"/>
    <p:sldId id="585" r:id="rId28"/>
    <p:sldId id="586" r:id="rId29"/>
    <p:sldId id="588" r:id="rId30"/>
    <p:sldId id="587" r:id="rId31"/>
    <p:sldId id="591" r:id="rId32"/>
    <p:sldId id="592" r:id="rId33"/>
    <p:sldId id="593" r:id="rId34"/>
    <p:sldId id="594" r:id="rId35"/>
    <p:sldId id="595" r:id="rId36"/>
    <p:sldId id="597" r:id="rId37"/>
    <p:sldId id="599" r:id="rId38"/>
    <p:sldId id="600" r:id="rId39"/>
    <p:sldId id="601" r:id="rId40"/>
    <p:sldId id="602" r:id="rId41"/>
    <p:sldId id="603" r:id="rId42"/>
    <p:sldId id="604" r:id="rId43"/>
    <p:sldId id="605" r:id="rId44"/>
    <p:sldId id="606" r:id="rId45"/>
    <p:sldId id="607" r:id="rId46"/>
    <p:sldId id="612" r:id="rId47"/>
    <p:sldId id="608" r:id="rId48"/>
    <p:sldId id="609" r:id="rId49"/>
    <p:sldId id="610" r:id="rId50"/>
    <p:sldId id="611" r:id="rId51"/>
    <p:sldId id="616" r:id="rId52"/>
    <p:sldId id="615" r:id="rId53"/>
    <p:sldId id="618" r:id="rId54"/>
    <p:sldId id="617" r:id="rId55"/>
    <p:sldId id="619" r:id="rId56"/>
    <p:sldId id="620" r:id="rId57"/>
    <p:sldId id="614" r:id="rId58"/>
    <p:sldId id="621" r:id="rId59"/>
    <p:sldId id="622" r:id="rId60"/>
    <p:sldId id="623" r:id="rId61"/>
    <p:sldId id="624" r:id="rId62"/>
    <p:sldId id="626" r:id="rId63"/>
    <p:sldId id="628" r:id="rId64"/>
    <p:sldId id="629" r:id="rId65"/>
    <p:sldId id="630" r:id="rId66"/>
    <p:sldId id="631" r:id="rId67"/>
    <p:sldId id="633" r:id="rId68"/>
    <p:sldId id="634" r:id="rId69"/>
    <p:sldId id="627" r:id="rId70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1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90" autoAdjust="0"/>
    <p:restoredTop sz="76412" autoAdjust="0"/>
  </p:normalViewPr>
  <p:slideViewPr>
    <p:cSldViewPr>
      <p:cViewPr varScale="1">
        <p:scale>
          <a:sx n="70" d="100"/>
          <a:sy n="70" d="100"/>
        </p:scale>
        <p:origin x="-1278" y="-96"/>
      </p:cViewPr>
      <p:guideLst>
        <p:guide orient="horz" pos="2160"/>
        <p:guide pos="1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6A13A-37DC-4E80-85D2-6449A9961989}" type="datetimeFigureOut">
              <a:rPr lang="es-MX" smtClean="0"/>
              <a:pPr/>
              <a:t>12/10/2016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867D5-668D-4FEE-A1A0-78A6653E9A8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520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867D5-668D-4FEE-A1A0-78A6653E9A85}" type="slidenum">
              <a:rPr lang="es-MX" smtClean="0"/>
              <a:pPr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3577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867D5-668D-4FEE-A1A0-78A6653E9A85}" type="slidenum">
              <a:rPr lang="es-MX" smtClean="0"/>
              <a:pPr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8513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867D5-668D-4FEE-A1A0-78A6653E9A85}" type="slidenum">
              <a:rPr lang="es-MX" smtClean="0"/>
              <a:pPr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3631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867D5-668D-4FEE-A1A0-78A6653E9A85}" type="slidenum">
              <a:rPr lang="es-MX" smtClean="0"/>
              <a:pPr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3401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867D5-668D-4FEE-A1A0-78A6653E9A85}" type="slidenum">
              <a:rPr lang="es-MX" smtClean="0"/>
              <a:pPr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57096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867D5-668D-4FEE-A1A0-78A6653E9A85}" type="slidenum">
              <a:rPr lang="es-MX" smtClean="0"/>
              <a:pPr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3609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867D5-668D-4FEE-A1A0-78A6653E9A85}" type="slidenum">
              <a:rPr lang="es-MX" smtClean="0"/>
              <a:pPr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7733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867D5-668D-4FEE-A1A0-78A6653E9A85}" type="slidenum">
              <a:rPr lang="es-MX" smtClean="0"/>
              <a:pPr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42433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867D5-668D-4FEE-A1A0-78A6653E9A85}" type="slidenum">
              <a:rPr lang="es-MX" smtClean="0"/>
              <a:pPr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50260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867D5-668D-4FEE-A1A0-78A6653E9A85}" type="slidenum">
              <a:rPr lang="es-MX" smtClean="0"/>
              <a:pPr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17159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867D5-668D-4FEE-A1A0-78A6653E9A85}" type="slidenum">
              <a:rPr lang="es-MX" smtClean="0"/>
              <a:pPr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7343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867D5-668D-4FEE-A1A0-78A6653E9A85}" type="slidenum">
              <a:rPr lang="es-MX" smtClean="0"/>
              <a:pPr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35650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867D5-668D-4FEE-A1A0-78A6653E9A85}" type="slidenum">
              <a:rPr lang="es-MX" smtClean="0"/>
              <a:pPr/>
              <a:t>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57978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867D5-668D-4FEE-A1A0-78A6653E9A85}" type="slidenum">
              <a:rPr lang="es-MX" smtClean="0"/>
              <a:pPr/>
              <a:t>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68367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867D5-668D-4FEE-A1A0-78A6653E9A85}" type="slidenum">
              <a:rPr lang="es-MX" smtClean="0"/>
              <a:pPr/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45500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867D5-668D-4FEE-A1A0-78A6653E9A85}" type="slidenum">
              <a:rPr lang="es-MX" smtClean="0"/>
              <a:pPr/>
              <a:t>26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14527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867D5-668D-4FEE-A1A0-78A6653E9A85}" type="slidenum">
              <a:rPr lang="es-MX" smtClean="0"/>
              <a:pPr/>
              <a:t>27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36112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867D5-668D-4FEE-A1A0-78A6653E9A85}" type="slidenum">
              <a:rPr lang="es-MX" smtClean="0"/>
              <a:pPr/>
              <a:t>28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78076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867D5-668D-4FEE-A1A0-78A6653E9A85}" type="slidenum">
              <a:rPr lang="es-MX" smtClean="0"/>
              <a:pPr/>
              <a:t>29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98717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867D5-668D-4FEE-A1A0-78A6653E9A85}" type="slidenum">
              <a:rPr lang="es-MX" smtClean="0"/>
              <a:pPr/>
              <a:t>30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23418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867D5-668D-4FEE-A1A0-78A6653E9A85}" type="slidenum">
              <a:rPr lang="es-MX" smtClean="0"/>
              <a:pPr/>
              <a:t>31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7236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867D5-668D-4FEE-A1A0-78A6653E9A85}" type="slidenum">
              <a:rPr lang="es-MX" smtClean="0"/>
              <a:pPr/>
              <a:t>32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5038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867D5-668D-4FEE-A1A0-78A6653E9A85}" type="slidenum">
              <a:rPr lang="es-MX" smtClean="0"/>
              <a:pPr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10570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867D5-668D-4FEE-A1A0-78A6653E9A85}" type="slidenum">
              <a:rPr lang="es-MX" smtClean="0"/>
              <a:pPr/>
              <a:t>33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20117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867D5-668D-4FEE-A1A0-78A6653E9A85}" type="slidenum">
              <a:rPr lang="es-MX" smtClean="0"/>
              <a:pPr/>
              <a:t>34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31808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867D5-668D-4FEE-A1A0-78A6653E9A85}" type="slidenum">
              <a:rPr lang="es-MX" smtClean="0"/>
              <a:pPr/>
              <a:t>35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53882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867D5-668D-4FEE-A1A0-78A6653E9A85}" type="slidenum">
              <a:rPr lang="es-MX" smtClean="0"/>
              <a:pPr/>
              <a:t>36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53882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867D5-668D-4FEE-A1A0-78A6653E9A85}" type="slidenum">
              <a:rPr lang="es-MX" smtClean="0"/>
              <a:pPr/>
              <a:t>37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53882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867D5-668D-4FEE-A1A0-78A6653E9A85}" type="slidenum">
              <a:rPr lang="es-MX" smtClean="0"/>
              <a:pPr/>
              <a:t>38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53882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867D5-668D-4FEE-A1A0-78A6653E9A85}" type="slidenum">
              <a:rPr lang="es-MX" smtClean="0"/>
              <a:pPr/>
              <a:t>39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50382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867D5-668D-4FEE-A1A0-78A6653E9A85}" type="slidenum">
              <a:rPr lang="es-MX" smtClean="0"/>
              <a:pPr/>
              <a:t>40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23418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867D5-668D-4FEE-A1A0-78A6653E9A85}" type="slidenum">
              <a:rPr lang="es-MX" smtClean="0"/>
              <a:pPr/>
              <a:t>41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68367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867D5-668D-4FEE-A1A0-78A6653E9A85}" type="slidenum">
              <a:rPr lang="es-MX" smtClean="0"/>
              <a:pPr/>
              <a:t>42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6836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867D5-668D-4FEE-A1A0-78A6653E9A85}" type="slidenum">
              <a:rPr lang="es-MX" smtClean="0"/>
              <a:pPr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06793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867D5-668D-4FEE-A1A0-78A6653E9A85}" type="slidenum">
              <a:rPr lang="es-MX" smtClean="0"/>
              <a:pPr/>
              <a:t>43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987175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867D5-668D-4FEE-A1A0-78A6653E9A85}" type="slidenum">
              <a:rPr lang="es-MX" smtClean="0"/>
              <a:pPr/>
              <a:t>44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98717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867D5-668D-4FEE-A1A0-78A6653E9A85}" type="slidenum">
              <a:rPr lang="es-MX" smtClean="0"/>
              <a:pPr/>
              <a:t>45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98717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867D5-668D-4FEE-A1A0-78A6653E9A85}" type="slidenum">
              <a:rPr lang="es-MX" smtClean="0"/>
              <a:pPr/>
              <a:t>46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98717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867D5-668D-4FEE-A1A0-78A6653E9A85}" type="slidenum">
              <a:rPr lang="es-MX" smtClean="0"/>
              <a:pPr/>
              <a:t>47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98717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867D5-668D-4FEE-A1A0-78A6653E9A85}" type="slidenum">
              <a:rPr lang="es-MX" smtClean="0"/>
              <a:pPr/>
              <a:t>48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987175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867D5-668D-4FEE-A1A0-78A6653E9A85}" type="slidenum">
              <a:rPr lang="es-MX" smtClean="0"/>
              <a:pPr/>
              <a:t>49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987175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867D5-668D-4FEE-A1A0-78A6653E9A85}" type="slidenum">
              <a:rPr lang="es-MX" smtClean="0"/>
              <a:pPr/>
              <a:t>50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987175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867D5-668D-4FEE-A1A0-78A6653E9A85}" type="slidenum">
              <a:rPr lang="es-MX" smtClean="0"/>
              <a:pPr/>
              <a:t>51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987175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867D5-668D-4FEE-A1A0-78A6653E9A85}" type="slidenum">
              <a:rPr lang="es-MX" smtClean="0"/>
              <a:pPr/>
              <a:t>52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9871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867D5-668D-4FEE-A1A0-78A6653E9A85}" type="slidenum">
              <a:rPr lang="es-MX" smtClean="0"/>
              <a:pPr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086801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867D5-668D-4FEE-A1A0-78A6653E9A85}" type="slidenum">
              <a:rPr lang="es-MX" smtClean="0"/>
              <a:pPr/>
              <a:t>53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987175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867D5-668D-4FEE-A1A0-78A6653E9A85}" type="slidenum">
              <a:rPr lang="es-MX" smtClean="0"/>
              <a:pPr/>
              <a:t>54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987175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867D5-668D-4FEE-A1A0-78A6653E9A85}" type="slidenum">
              <a:rPr lang="es-MX" smtClean="0"/>
              <a:pPr/>
              <a:t>55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987175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867D5-668D-4FEE-A1A0-78A6653E9A85}" type="slidenum">
              <a:rPr lang="es-MX" smtClean="0"/>
              <a:pPr/>
              <a:t>56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987175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867D5-668D-4FEE-A1A0-78A6653E9A85}" type="slidenum">
              <a:rPr lang="es-MX" smtClean="0"/>
              <a:pPr/>
              <a:t>57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987175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867D5-668D-4FEE-A1A0-78A6653E9A85}" type="slidenum">
              <a:rPr lang="es-MX" smtClean="0"/>
              <a:pPr/>
              <a:t>58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987175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867D5-668D-4FEE-A1A0-78A6653E9A85}" type="slidenum">
              <a:rPr lang="es-MX" smtClean="0"/>
              <a:pPr/>
              <a:t>59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987175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867D5-668D-4FEE-A1A0-78A6653E9A85}" type="slidenum">
              <a:rPr lang="es-MX" smtClean="0"/>
              <a:pPr/>
              <a:t>60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987175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867D5-668D-4FEE-A1A0-78A6653E9A85}" type="slidenum">
              <a:rPr lang="es-MX" smtClean="0"/>
              <a:pPr/>
              <a:t>61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987175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867D5-668D-4FEE-A1A0-78A6653E9A85}" type="slidenum">
              <a:rPr lang="es-MX" smtClean="0"/>
              <a:pPr/>
              <a:t>62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8239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867D5-668D-4FEE-A1A0-78A6653E9A85}" type="slidenum">
              <a:rPr lang="es-MX" smtClean="0"/>
              <a:pPr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826095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867D5-668D-4FEE-A1A0-78A6653E9A85}" type="slidenum">
              <a:rPr lang="es-MX" smtClean="0"/>
              <a:pPr/>
              <a:t>63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152901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867D5-668D-4FEE-A1A0-78A6653E9A85}" type="slidenum">
              <a:rPr lang="es-MX" smtClean="0"/>
              <a:pPr/>
              <a:t>64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387474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867D5-668D-4FEE-A1A0-78A6653E9A85}" type="slidenum">
              <a:rPr lang="es-MX" smtClean="0"/>
              <a:pPr/>
              <a:t>65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462341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867D5-668D-4FEE-A1A0-78A6653E9A85}" type="slidenum">
              <a:rPr lang="es-MX" smtClean="0"/>
              <a:pPr/>
              <a:t>66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849339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867D5-668D-4FEE-A1A0-78A6653E9A85}" type="slidenum">
              <a:rPr lang="es-MX" smtClean="0"/>
              <a:pPr/>
              <a:t>67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9151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867D5-668D-4FEE-A1A0-78A6653E9A85}" type="slidenum">
              <a:rPr lang="es-MX" smtClean="0"/>
              <a:pPr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3215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867D5-668D-4FEE-A1A0-78A6653E9A85}" type="slidenum">
              <a:rPr lang="es-MX" smtClean="0"/>
              <a:pPr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7348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867D5-668D-4FEE-A1A0-78A6653E9A85}" type="slidenum">
              <a:rPr lang="es-MX" smtClean="0"/>
              <a:pPr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825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7FA7F5-E0EC-41CB-B6D2-EDB57DFA296B}" type="datetimeFigureOut">
              <a:rPr lang="es-MX">
                <a:solidFill>
                  <a:prstClr val="black"/>
                </a:solidFill>
              </a:rPr>
              <a:pPr/>
              <a:t>12/10/2016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4F2973-E321-416E-BAE3-8CDFA3569148}" type="slidenum">
              <a:rPr lang="es-MX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460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7FA7F5-E0EC-41CB-B6D2-EDB57DFA296B}" type="datetimeFigureOut">
              <a:rPr lang="es-MX">
                <a:solidFill>
                  <a:prstClr val="black"/>
                </a:solidFill>
              </a:rPr>
              <a:pPr/>
              <a:t>12/10/2016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4F2973-E321-416E-BAE3-8CDFA3569148}" type="slidenum">
              <a:rPr lang="es-MX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82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7FA7F5-E0EC-41CB-B6D2-EDB57DFA296B}" type="datetimeFigureOut">
              <a:rPr lang="es-MX">
                <a:solidFill>
                  <a:prstClr val="black"/>
                </a:solidFill>
              </a:rPr>
              <a:pPr/>
              <a:t>12/10/2016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4F2973-E321-416E-BAE3-8CDFA3569148}" type="slidenum">
              <a:rPr lang="es-MX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883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BA90-0CC1-4F6D-B645-AB2C6AAB89EB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12/10/2016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CA6B-51E7-4865-BDAF-E2579D8A38A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99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BA90-0CC1-4F6D-B645-AB2C6AAB89EB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12/10/2016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CA6B-51E7-4865-BDAF-E2579D8A38A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661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BA90-0CC1-4F6D-B645-AB2C6AAB89EB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12/10/2016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CA6B-51E7-4865-BDAF-E2579D8A38A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584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BA90-0CC1-4F6D-B645-AB2C6AAB89EB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12/10/2016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CA6B-51E7-4865-BDAF-E2579D8A38A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23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BA90-0CC1-4F6D-B645-AB2C6AAB89EB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12/10/2016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CA6B-51E7-4865-BDAF-E2579D8A38A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615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BA90-0CC1-4F6D-B645-AB2C6AAB89EB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12/10/2016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CA6B-51E7-4865-BDAF-E2579D8A38A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243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BA90-0CC1-4F6D-B645-AB2C6AAB89EB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12/10/2016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CA6B-51E7-4865-BDAF-E2579D8A38A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8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BA90-0CC1-4F6D-B645-AB2C6AAB89EB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12/10/2016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CA6B-51E7-4865-BDAF-E2579D8A38A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733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7FA7F5-E0EC-41CB-B6D2-EDB57DFA296B}" type="datetimeFigureOut">
              <a:rPr lang="es-MX">
                <a:solidFill>
                  <a:prstClr val="black"/>
                </a:solidFill>
              </a:rPr>
              <a:pPr/>
              <a:t>12/10/2016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4F2973-E321-416E-BAE3-8CDFA3569148}" type="slidenum">
              <a:rPr lang="es-MX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0797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BA90-0CC1-4F6D-B645-AB2C6AAB89EB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12/10/2016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CA6B-51E7-4865-BDAF-E2579D8A38A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721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BA90-0CC1-4F6D-B645-AB2C6AAB89EB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12/10/2016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CA6B-51E7-4865-BDAF-E2579D8A38A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478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BA90-0CC1-4F6D-B645-AB2C6AAB89EB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12/10/2016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CA6B-51E7-4865-BDAF-E2579D8A38A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334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7FA7F5-E0EC-41CB-B6D2-EDB57DFA296B}" type="datetimeFigureOut">
              <a:rPr lang="es-MX">
                <a:solidFill>
                  <a:prstClr val="black"/>
                </a:solidFill>
              </a:rPr>
              <a:pPr/>
              <a:t>12/10/2016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4F2973-E321-416E-BAE3-8CDFA3569148}" type="slidenum">
              <a:rPr lang="es-MX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584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7FA7F5-E0EC-41CB-B6D2-EDB57DFA296B}" type="datetimeFigureOut">
              <a:rPr lang="es-MX">
                <a:solidFill>
                  <a:prstClr val="black"/>
                </a:solidFill>
              </a:rPr>
              <a:pPr/>
              <a:t>12/10/2016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4F2973-E321-416E-BAE3-8CDFA3569148}" type="slidenum">
              <a:rPr lang="es-MX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551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7FA7F5-E0EC-41CB-B6D2-EDB57DFA296B}" type="datetimeFigureOut">
              <a:rPr lang="es-MX">
                <a:solidFill>
                  <a:prstClr val="black"/>
                </a:solidFill>
              </a:rPr>
              <a:pPr/>
              <a:t>12/10/2016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4F2973-E321-416E-BAE3-8CDFA3569148}" type="slidenum">
              <a:rPr lang="es-MX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0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7FA7F5-E0EC-41CB-B6D2-EDB57DFA296B}" type="datetimeFigureOut">
              <a:rPr lang="es-MX">
                <a:solidFill>
                  <a:prstClr val="black"/>
                </a:solidFill>
              </a:rPr>
              <a:pPr/>
              <a:t>12/10/2016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4F2973-E321-416E-BAE3-8CDFA3569148}" type="slidenum">
              <a:rPr lang="es-MX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285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7FA7F5-E0EC-41CB-B6D2-EDB57DFA296B}" type="datetimeFigureOut">
              <a:rPr lang="es-MX">
                <a:solidFill>
                  <a:prstClr val="black"/>
                </a:solidFill>
              </a:rPr>
              <a:pPr/>
              <a:t>12/10/2016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4F2973-E321-416E-BAE3-8CDFA3569148}" type="slidenum">
              <a:rPr lang="es-MX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671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7FA7F5-E0EC-41CB-B6D2-EDB57DFA296B}" type="datetimeFigureOut">
              <a:rPr lang="es-MX">
                <a:solidFill>
                  <a:prstClr val="black"/>
                </a:solidFill>
              </a:rPr>
              <a:pPr/>
              <a:t>12/10/2016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4F2973-E321-416E-BAE3-8CDFA3569148}" type="slidenum">
              <a:rPr lang="es-MX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433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7FA7F5-E0EC-41CB-B6D2-EDB57DFA296B}" type="datetimeFigureOut">
              <a:rPr lang="es-MX">
                <a:solidFill>
                  <a:prstClr val="black"/>
                </a:solidFill>
              </a:rPr>
              <a:pPr/>
              <a:t>12/10/2016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4F2973-E321-416E-BAE3-8CDFA3569148}" type="slidenum">
              <a:rPr lang="es-MX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043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54" y="44624"/>
            <a:ext cx="8792634" cy="672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8276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EBA90-0CC1-4F6D-B645-AB2C6AAB89EB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12/10/2016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2CA6B-51E7-4865-BDAF-E2579D8A38A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47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slide" Target="slide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hyperlink" Target="1.4%20modificacion_de_datos.mp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slide" Target="slide3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0.3%20funcionalidad_requisitos.mp4" TargetMode="External"/><Relationship Id="rId3" Type="http://schemas.openxmlformats.org/officeDocument/2006/relationships/slide" Target="slide5.xml"/><Relationship Id="rId7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openxmlformats.org/officeDocument/2006/relationships/image" Target="../media/image4.png"/><Relationship Id="rId10" Type="http://schemas.openxmlformats.org/officeDocument/2006/relationships/hyperlink" Target="0.2%20creacion_cuenta_portalimss.mp4" TargetMode="External"/><Relationship Id="rId4" Type="http://schemas.openxmlformats.org/officeDocument/2006/relationships/slide" Target="slide3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4.png"/><Relationship Id="rId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slide" Target="slide3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25.png"/><Relationship Id="rId4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26.png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2.3%20Informacion_patronal.mp4" TargetMode="External"/><Relationship Id="rId4" Type="http://schemas.openxmlformats.org/officeDocument/2006/relationships/slide" Target="slide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7.xml"/><Relationship Id="rId7" Type="http://schemas.openxmlformats.org/officeDocument/2006/relationships/slide" Target="slide11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hyperlink" Target="1.7%20consulta_catalogo_cpa.mp4" TargetMode="External"/><Relationship Id="rId5" Type="http://schemas.openxmlformats.org/officeDocument/2006/relationships/slide" Target="slide2.xml"/><Relationship Id="rId10" Type="http://schemas.openxmlformats.org/officeDocument/2006/relationships/slide" Target="slide20.xml"/><Relationship Id="rId4" Type="http://schemas.openxmlformats.org/officeDocument/2006/relationships/image" Target="../media/image2.jpg"/><Relationship Id="rId9" Type="http://schemas.openxmlformats.org/officeDocument/2006/relationships/slide" Target="slide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hyperlink" Target="A%201%20Remuneraciones.docx" TargetMode="External"/><Relationship Id="rId4" Type="http://schemas.openxmlformats.org/officeDocument/2006/relationships/slide" Target="slide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hyperlink" Target="A%202%20Prestaciones.docx" TargetMode="External"/><Relationship Id="rId4" Type="http://schemas.openxmlformats.org/officeDocument/2006/relationships/slide" Target="slide26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hyperlink" Target="A%203%20Cuotas%20pagadas.docx" TargetMode="External"/><Relationship Id="rId4" Type="http://schemas.openxmlformats.org/officeDocument/2006/relationships/slide" Target="slide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hyperlink" Target="A%204%20Pagos%20a%20personas%20f&#237;sicas.docx" TargetMode="External"/><Relationship Id="rId4" Type="http://schemas.openxmlformats.org/officeDocument/2006/relationships/slide" Target="slid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hyperlink" Target="A%205%20Servicios%20de%20personal%20y%20A%205%201%20personal%20proporcionado.docx" TargetMode="External"/><Relationship Id="rId4" Type="http://schemas.openxmlformats.org/officeDocument/2006/relationships/slide" Target="slide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hyperlink" Target="A%207%20Clasificaci&#243;n%20completo.docx" TargetMode="External"/><Relationship Id="rId5" Type="http://schemas.openxmlformats.org/officeDocument/2006/relationships/image" Target="../media/image33.png"/><Relationship Id="rId4" Type="http://schemas.openxmlformats.org/officeDocument/2006/relationships/slide" Target="slide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6.x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hyperlink" Target="A%208%20Balanza%20de%20comprobaci&#243;n.docx" TargetMode="External"/><Relationship Id="rId4" Type="http://schemas.openxmlformats.org/officeDocument/2006/relationships/slide" Target="slide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13" Type="http://schemas.openxmlformats.org/officeDocument/2006/relationships/slide" Target="slide26.xml"/><Relationship Id="rId3" Type="http://schemas.openxmlformats.org/officeDocument/2006/relationships/slide" Target="slide2.xml"/><Relationship Id="rId7" Type="http://schemas.openxmlformats.org/officeDocument/2006/relationships/slide" Target="slide43.xml"/><Relationship Id="rId12" Type="http://schemas.openxmlformats.org/officeDocument/2006/relationships/slide" Target="slide64.xml"/><Relationship Id="rId2" Type="http://schemas.openxmlformats.org/officeDocument/2006/relationships/image" Target="../media/image2.jpg"/><Relationship Id="rId16" Type="http://schemas.openxmlformats.org/officeDocument/2006/relationships/slide" Target="slide66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9.xml"/><Relationship Id="rId11" Type="http://schemas.openxmlformats.org/officeDocument/2006/relationships/slide" Target="slide60.xml"/><Relationship Id="rId5" Type="http://schemas.openxmlformats.org/officeDocument/2006/relationships/slide" Target="slide28.xml"/><Relationship Id="rId15" Type="http://schemas.openxmlformats.org/officeDocument/2006/relationships/slide" Target="slide24.xml"/><Relationship Id="rId10" Type="http://schemas.openxmlformats.org/officeDocument/2006/relationships/slide" Target="slide59.xml"/><Relationship Id="rId4" Type="http://schemas.openxmlformats.org/officeDocument/2006/relationships/image" Target="../media/image9.png"/><Relationship Id="rId9" Type="http://schemas.openxmlformats.org/officeDocument/2006/relationships/slide" Target="slide51.xml"/><Relationship Id="rId14" Type="http://schemas.openxmlformats.org/officeDocument/2006/relationships/slide" Target="slide6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hyperlink" Target="A%209%20Obras%20de%20construcci&#243;n.docx" TargetMode="External"/><Relationship Id="rId4" Type="http://schemas.openxmlformats.org/officeDocument/2006/relationships/slide" Target="slide2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6.xml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slide" Target="slide4.xm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hyperlink" Target="Formatos%20atestiguamientos%20B5_DIR.docx" TargetMode="External"/><Relationship Id="rId3" Type="http://schemas.openxmlformats.org/officeDocument/2006/relationships/image" Target="../media/image2.jpg"/><Relationship Id="rId7" Type="http://schemas.openxmlformats.org/officeDocument/2006/relationships/hyperlink" Target="Formatos%20atestiguamientos%20B1_DIR.docx" TargetMode="External"/><Relationship Id="rId12" Type="http://schemas.openxmlformats.org/officeDocument/2006/relationships/hyperlink" Target="Formatos%20atestiguamientos%20B4_DIR.docx" TargetMode="External"/><Relationship Id="rId17" Type="http://schemas.openxmlformats.org/officeDocument/2006/relationships/hyperlink" Target="Formatos%20atestiguamientos%20B10_DIR.docx" TargetMode="External"/><Relationship Id="rId2" Type="http://schemas.openxmlformats.org/officeDocument/2006/relationships/notesSlide" Target="../notesSlides/notesSlide40.xml"/><Relationship Id="rId16" Type="http://schemas.openxmlformats.org/officeDocument/2006/relationships/hyperlink" Target="Formatos%20atestiguamientos%20B9_DIR.doc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hyperlink" Target="Formatos%20atestiguamientos%20B3_DIR.docx" TargetMode="External"/><Relationship Id="rId5" Type="http://schemas.openxmlformats.org/officeDocument/2006/relationships/hyperlink" Target="2.4%20atestiguamientos.mp4" TargetMode="External"/><Relationship Id="rId15" Type="http://schemas.openxmlformats.org/officeDocument/2006/relationships/hyperlink" Target="Formatos%20atestiguamientos%20B8_DIR.docx" TargetMode="External"/><Relationship Id="rId10" Type="http://schemas.openxmlformats.org/officeDocument/2006/relationships/hyperlink" Target="Formatos%20atestiguamientos%20B2_DIR.docx" TargetMode="External"/><Relationship Id="rId4" Type="http://schemas.openxmlformats.org/officeDocument/2006/relationships/slide" Target="slide26.xml"/><Relationship Id="rId9" Type="http://schemas.openxmlformats.org/officeDocument/2006/relationships/hyperlink" Target="Formatos%20atestiguamientos%20B6_DIR.docx" TargetMode="External"/><Relationship Id="rId14" Type="http://schemas.openxmlformats.org/officeDocument/2006/relationships/hyperlink" Target="Formatos%20atestiguamientos%20B7_DIR.docx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slide" Target="slide4.xml"/><Relationship Id="rId4" Type="http://schemas.openxmlformats.org/officeDocument/2006/relationships/slide" Target="slide2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slide" Target="slide2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hyperlink" Target="C&#233;dulas%20de%20pago%20-%20remuneraciones.docx" TargetMode="External"/><Relationship Id="rId5" Type="http://schemas.openxmlformats.org/officeDocument/2006/relationships/image" Target="../media/image38.png"/><Relationship Id="rId4" Type="http://schemas.openxmlformats.org/officeDocument/2006/relationships/slide" Target="slide2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hyperlink" Target="C&#233;dula%20de%20diferencias%20por%20dictamen.xlsx" TargetMode="External"/><Relationship Id="rId5" Type="http://schemas.openxmlformats.org/officeDocument/2006/relationships/image" Target="../media/image40.png"/><Relationship Id="rId4" Type="http://schemas.openxmlformats.org/officeDocument/2006/relationships/slide" Target="slide26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jpg"/><Relationship Id="rId7" Type="http://schemas.openxmlformats.org/officeDocument/2006/relationships/hyperlink" Target="C&#233;dula%20de%20diferencias%20por%20dictamen.xlsx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slide" Target="slide4.xml"/><Relationship Id="rId4" Type="http://schemas.openxmlformats.org/officeDocument/2006/relationships/slide" Target="slide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slide" Target="slide2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slide" Target="slide2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slide" Target="slide2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slide" Target="slide2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slide" Target="slide2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slide" Target="slide2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47.png"/><Relationship Id="rId4" Type="http://schemas.openxmlformats.org/officeDocument/2006/relationships/slide" Target="slide26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jpg"/><Relationship Id="rId7" Type="http://schemas.openxmlformats.org/officeDocument/2006/relationships/slide" Target="slide4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2.7%20opinion%20y%20formulacion_dictamen.mp4" TargetMode="External"/><Relationship Id="rId4" Type="http://schemas.openxmlformats.org/officeDocument/2006/relationships/slide" Target="slide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slide" Target="slide26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.jpg"/><Relationship Id="rId7" Type="http://schemas.microsoft.com/office/2007/relationships/hdphoto" Target="../media/hdphoto3.wdp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slide" Target="slide26.xml"/><Relationship Id="rId9" Type="http://schemas.openxmlformats.org/officeDocument/2006/relationships/image" Target="../media/image1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slide" Target="slide2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52.png"/><Relationship Id="rId4" Type="http://schemas.openxmlformats.org/officeDocument/2006/relationships/slide" Target="slide2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slide" Target="slide2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54.png"/><Relationship Id="rId4" Type="http://schemas.openxmlformats.org/officeDocument/2006/relationships/slide" Target="slide2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tramites.cpa@imss.gob.mx" TargetMode="External"/><Relationship Id="rId5" Type="http://schemas.openxmlformats.org/officeDocument/2006/relationships/hyperlink" Target="mailto:dictamen.electronico@imss.gob.mx" TargetMode="External"/><Relationship Id="rId4" Type="http://schemas.openxmlformats.org/officeDocument/2006/relationships/image" Target="../media/image5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678" y="-38288"/>
            <a:ext cx="9252520" cy="6896288"/>
          </a:xfrm>
          <a:prstGeom prst="rect">
            <a:avLst/>
          </a:prstGeom>
        </p:spPr>
      </p:pic>
      <p:pic>
        <p:nvPicPr>
          <p:cNvPr id="15" name="Imagen 3"/>
          <p:cNvPicPr>
            <a:picLocks noChangeAspect="1"/>
          </p:cNvPicPr>
          <p:nvPr/>
        </p:nvPicPr>
        <p:blipFill rotWithShape="1">
          <a:blip r:embed="rId3"/>
          <a:srcRect l="11972" t="17567" r="10979" b="20115"/>
          <a:stretch/>
        </p:blipFill>
        <p:spPr>
          <a:xfrm>
            <a:off x="1686518" y="2238233"/>
            <a:ext cx="5724128" cy="290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1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38289"/>
            <a:ext cx="9252520" cy="6896288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6884262" y="5789792"/>
            <a:ext cx="2259738" cy="1068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14" name="1 Rectángulo"/>
          <p:cNvSpPr/>
          <p:nvPr/>
        </p:nvSpPr>
        <p:spPr>
          <a:xfrm>
            <a:off x="467544" y="1268760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El contador público deberá firmar una </a:t>
            </a:r>
            <a:r>
              <a:rPr lang="es-ES" b="1" dirty="0" smtClean="0"/>
              <a:t>manifestación bajo protesta de decir verdad </a:t>
            </a:r>
            <a:r>
              <a:rPr lang="es-ES" dirty="0" smtClean="0"/>
              <a:t>aceptando que los datos y documentos proporcionados son ciertos y que se reúnen los requisitos establecidos en el artículo 153 del RACERF y las Disposiciones de Carácter General que al efecto emita el H. Consejo Técnico del IMSS, hecho lo cual, el sistema emitirá el correspondiente </a:t>
            </a:r>
            <a:r>
              <a:rPr lang="es-ES" b="1" dirty="0" smtClean="0"/>
              <a:t>acuse de recibo</a:t>
            </a:r>
            <a:r>
              <a:rPr lang="es-ES" dirty="0" smtClean="0"/>
              <a:t>:</a:t>
            </a:r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323528" y="5949280"/>
            <a:ext cx="7416824" cy="836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2924944"/>
            <a:ext cx="6979695" cy="3744416"/>
          </a:xfrm>
          <a:prstGeom prst="rect">
            <a:avLst/>
          </a:prstGeom>
        </p:spPr>
      </p:pic>
      <p:sp>
        <p:nvSpPr>
          <p:cNvPr id="8" name="Elipse 7">
            <a:hlinkClick r:id="rId5" action="ppaction://hlinksldjump"/>
          </p:cNvPr>
          <p:cNvSpPr/>
          <p:nvPr/>
        </p:nvSpPr>
        <p:spPr>
          <a:xfrm>
            <a:off x="8172400" y="5861800"/>
            <a:ext cx="792088" cy="735552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178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38289"/>
            <a:ext cx="9252520" cy="6896288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120351" y="1340768"/>
            <a:ext cx="3011489" cy="744518"/>
            <a:chOff x="120351" y="1314589"/>
            <a:chExt cx="2764431" cy="744518"/>
          </a:xfrm>
        </p:grpSpPr>
        <p:sp>
          <p:nvSpPr>
            <p:cNvPr id="9" name="Rectángulo redondeado 8"/>
            <p:cNvSpPr/>
            <p:nvPr/>
          </p:nvSpPr>
          <p:spPr>
            <a:xfrm>
              <a:off x="120351" y="1314589"/>
              <a:ext cx="2764431" cy="67425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5CAA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284184" y="1412776"/>
              <a:ext cx="24367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rgbClr val="006629"/>
                  </a:solidFill>
                  <a:latin typeface="Gill Sans MT" panose="020B0502020104020203" pitchFamily="34" charset="0"/>
                </a:rPr>
                <a:t>Activación de Registro</a:t>
              </a:r>
              <a:endParaRPr lang="es-MX" b="1" dirty="0">
                <a:solidFill>
                  <a:srgbClr val="006629"/>
                </a:solidFill>
                <a:latin typeface="Gill Sans MT" panose="020B0502020104020203" pitchFamily="34" charset="0"/>
              </a:endParaRPr>
            </a:p>
          </p:txBody>
        </p:sp>
      </p:grpSp>
      <p:sp>
        <p:nvSpPr>
          <p:cNvPr id="11" name="1 Rectángulo"/>
          <p:cNvSpPr/>
          <p:nvPr/>
        </p:nvSpPr>
        <p:spPr>
          <a:xfrm>
            <a:off x="467544" y="2132856"/>
            <a:ext cx="813690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Trámite </a:t>
            </a:r>
            <a:r>
              <a:rPr lang="es-ES" dirty="0"/>
              <a:t>dirigido </a:t>
            </a:r>
            <a:r>
              <a:rPr lang="es-ES" dirty="0" smtClean="0"/>
              <a:t>al contador público autorizado que </a:t>
            </a:r>
            <a:r>
              <a:rPr lang="es-ES" b="1" dirty="0"/>
              <a:t>ya </a:t>
            </a:r>
            <a:r>
              <a:rPr lang="es-ES" b="1" dirty="0" smtClean="0"/>
              <a:t>cuente </a:t>
            </a:r>
            <a:r>
              <a:rPr lang="es-ES" b="1" dirty="0"/>
              <a:t>con su inscripción </a:t>
            </a:r>
            <a:r>
              <a:rPr lang="es-ES" dirty="0"/>
              <a:t>al Registro de Contadores Públicos </a:t>
            </a:r>
            <a:r>
              <a:rPr lang="es-ES" dirty="0" smtClean="0"/>
              <a:t>y </a:t>
            </a:r>
            <a:r>
              <a:rPr lang="es-ES" dirty="0"/>
              <a:t>que </a:t>
            </a:r>
            <a:r>
              <a:rPr lang="es-ES" dirty="0" smtClean="0"/>
              <a:t>quiera </a:t>
            </a:r>
            <a:r>
              <a:rPr lang="es-ES" dirty="0"/>
              <a:t>activar su registro en el </a:t>
            </a:r>
            <a:r>
              <a:rPr lang="es-ES" dirty="0" smtClean="0"/>
              <a:t>SIDEIMSS, para lo cual deberá proporcionar la siguiente información:</a:t>
            </a:r>
          </a:p>
          <a:p>
            <a:pPr algn="just"/>
            <a:endParaRPr lang="es-ES" sz="1200" dirty="0"/>
          </a:p>
          <a:p>
            <a:pPr marL="735013" indent="-285750" algn="just">
              <a:buFont typeface="Wingdings" panose="05000000000000000000" pitchFamily="2" charset="2"/>
              <a:buChar char="ü"/>
            </a:pPr>
            <a:r>
              <a:rPr lang="es-MX" dirty="0"/>
              <a:t>Domicilio fiscal actualizado ante el SAT</a:t>
            </a:r>
            <a:r>
              <a:rPr lang="es-MX" dirty="0" smtClean="0"/>
              <a:t>.</a:t>
            </a:r>
          </a:p>
          <a:p>
            <a:pPr marL="735013" indent="-285750" algn="just">
              <a:buFont typeface="Wingdings" panose="05000000000000000000" pitchFamily="2" charset="2"/>
              <a:buChar char="ü"/>
            </a:pPr>
            <a:endParaRPr lang="es-MX" sz="1000" dirty="0"/>
          </a:p>
          <a:p>
            <a:pPr marL="735013" indent="-285750" algn="just">
              <a:buFont typeface="Wingdings" panose="05000000000000000000" pitchFamily="2" charset="2"/>
              <a:buChar char="ü"/>
            </a:pPr>
            <a:r>
              <a:rPr lang="es-MX" dirty="0"/>
              <a:t>Dos direcciones de correo electrónico vigentes</a:t>
            </a:r>
            <a:r>
              <a:rPr lang="es-MX" dirty="0" smtClean="0"/>
              <a:t>.</a:t>
            </a:r>
          </a:p>
          <a:p>
            <a:pPr marL="735013" indent="-285750" algn="just">
              <a:buFont typeface="Wingdings" panose="05000000000000000000" pitchFamily="2" charset="2"/>
              <a:buChar char="ü"/>
            </a:pPr>
            <a:endParaRPr lang="es-MX" sz="1000" dirty="0"/>
          </a:p>
          <a:p>
            <a:pPr marL="735013" indent="-285750" algn="just">
              <a:buFont typeface="Wingdings" panose="05000000000000000000" pitchFamily="2" charset="2"/>
              <a:buChar char="ü"/>
            </a:pPr>
            <a:r>
              <a:rPr lang="es-MX" dirty="0"/>
              <a:t>Número de teléfono fijo o celular</a:t>
            </a:r>
            <a:r>
              <a:rPr lang="es-MX" dirty="0" smtClean="0"/>
              <a:t>.</a:t>
            </a:r>
          </a:p>
          <a:p>
            <a:pPr marL="735013" indent="-285750" algn="just">
              <a:buFont typeface="Wingdings" panose="05000000000000000000" pitchFamily="2" charset="2"/>
              <a:buChar char="ü"/>
            </a:pPr>
            <a:endParaRPr lang="es-MX" sz="1000" dirty="0"/>
          </a:p>
          <a:p>
            <a:pPr marL="735013" indent="-285750" algn="just">
              <a:buFont typeface="Wingdings" panose="05000000000000000000" pitchFamily="2" charset="2"/>
              <a:buChar char="ü"/>
            </a:pPr>
            <a:r>
              <a:rPr lang="es-MX" dirty="0" smtClean="0"/>
              <a:t>Datos </a:t>
            </a:r>
            <a:r>
              <a:rPr lang="es-MX" dirty="0"/>
              <a:t>del despacho en el que </a:t>
            </a:r>
            <a:r>
              <a:rPr lang="es-MX" dirty="0" smtClean="0"/>
              <a:t>labora o indicar si </a:t>
            </a:r>
            <a:r>
              <a:rPr lang="es-MX" dirty="0"/>
              <a:t>se trata de un profesionista independiente </a:t>
            </a:r>
            <a:r>
              <a:rPr lang="es-MX" dirty="0" smtClean="0"/>
              <a:t>y el </a:t>
            </a:r>
            <a:r>
              <a:rPr lang="es-MX" dirty="0"/>
              <a:t>número de trabajadores con los que cuenta</a:t>
            </a:r>
            <a:r>
              <a:rPr lang="es-MX" dirty="0" smtClean="0"/>
              <a:t>.</a:t>
            </a:r>
          </a:p>
          <a:p>
            <a:pPr marL="735013" indent="-285750" algn="just">
              <a:buFont typeface="Wingdings" panose="05000000000000000000" pitchFamily="2" charset="2"/>
              <a:buChar char="ü"/>
            </a:pPr>
            <a:endParaRPr lang="es-MX" sz="1000" dirty="0"/>
          </a:p>
          <a:p>
            <a:pPr marL="735013" indent="-285750" algn="just">
              <a:buFont typeface="Wingdings" panose="05000000000000000000" pitchFamily="2" charset="2"/>
              <a:buChar char="ü"/>
            </a:pPr>
            <a:r>
              <a:rPr lang="es-MX" dirty="0"/>
              <a:t>RFC del colegio o asociación </a:t>
            </a:r>
            <a:r>
              <a:rPr lang="es-MX" dirty="0" smtClean="0"/>
              <a:t>al </a:t>
            </a:r>
            <a:r>
              <a:rPr lang="es-MX" dirty="0"/>
              <a:t>que pertenece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13" name="Rectángulo 12"/>
          <p:cNvSpPr/>
          <p:nvPr/>
        </p:nvSpPr>
        <p:spPr>
          <a:xfrm>
            <a:off x="1655676" y="5693186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006629"/>
                </a:solidFill>
                <a:latin typeface="Gill Sans MT" panose="020B0502020104020203" pitchFamily="34" charset="0"/>
              </a:rPr>
              <a:t>¿Cómo se realizará este trámite en SIDEIMSS?</a:t>
            </a:r>
            <a:endParaRPr lang="es-MX" sz="2000" b="1" dirty="0">
              <a:solidFill>
                <a:srgbClr val="006629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72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38289"/>
            <a:ext cx="9252520" cy="6896288"/>
          </a:xfrm>
          <a:prstGeom prst="rect">
            <a:avLst/>
          </a:prstGeom>
        </p:spPr>
      </p:pic>
      <p:sp>
        <p:nvSpPr>
          <p:cNvPr id="14" name="1 Rectángulo"/>
          <p:cNvSpPr/>
          <p:nvPr/>
        </p:nvSpPr>
        <p:spPr>
          <a:xfrm>
            <a:off x="467544" y="2276872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Ingresar a la sección “Activación de Registro”, en la que se desplegarán sus datos personales: 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120351" y="1340768"/>
            <a:ext cx="3011489" cy="744518"/>
            <a:chOff x="120351" y="1314589"/>
            <a:chExt cx="2764431" cy="744518"/>
          </a:xfrm>
        </p:grpSpPr>
        <p:sp>
          <p:nvSpPr>
            <p:cNvPr id="11" name="Rectángulo redondeado 10"/>
            <p:cNvSpPr/>
            <p:nvPr/>
          </p:nvSpPr>
          <p:spPr>
            <a:xfrm>
              <a:off x="120351" y="1314589"/>
              <a:ext cx="2764431" cy="67425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5CAA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284184" y="1412776"/>
              <a:ext cx="24367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rgbClr val="006629"/>
                  </a:solidFill>
                  <a:latin typeface="Gill Sans MT" panose="020B0502020104020203" pitchFamily="34" charset="0"/>
                </a:rPr>
                <a:t>Activación de Registro</a:t>
              </a:r>
              <a:endParaRPr lang="es-MX" b="1" dirty="0">
                <a:solidFill>
                  <a:srgbClr val="006629"/>
                </a:solidFill>
                <a:latin typeface="Gill Sans MT" panose="020B0502020104020203" pitchFamily="34" charset="0"/>
              </a:endParaRPr>
            </a:p>
          </p:txBody>
        </p:sp>
      </p:grpSp>
      <p:pic>
        <p:nvPicPr>
          <p:cNvPr id="15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872360"/>
            <a:ext cx="6305525" cy="343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71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38289"/>
            <a:ext cx="9252520" cy="6896288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6884262" y="5789792"/>
            <a:ext cx="2259738" cy="1068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14" name="1 Rectángulo"/>
          <p:cNvSpPr/>
          <p:nvPr/>
        </p:nvSpPr>
        <p:spPr>
          <a:xfrm>
            <a:off x="467544" y="2132856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Proporcionar los datos solicitados y obtener </a:t>
            </a:r>
            <a:r>
              <a:rPr lang="es-ES" b="1" dirty="0" smtClean="0"/>
              <a:t>acuse de recibo</a:t>
            </a:r>
            <a:r>
              <a:rPr lang="es-ES" dirty="0" smtClean="0"/>
              <a:t> del trámite. 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120351" y="1340768"/>
            <a:ext cx="3011489" cy="744518"/>
            <a:chOff x="120351" y="1314589"/>
            <a:chExt cx="2764431" cy="744518"/>
          </a:xfrm>
        </p:grpSpPr>
        <p:sp>
          <p:nvSpPr>
            <p:cNvPr id="11" name="Rectángulo redondeado 10"/>
            <p:cNvSpPr/>
            <p:nvPr/>
          </p:nvSpPr>
          <p:spPr>
            <a:xfrm>
              <a:off x="120351" y="1314589"/>
              <a:ext cx="2764431" cy="67425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5CAA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284184" y="1412776"/>
              <a:ext cx="24367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rgbClr val="006629"/>
                  </a:solidFill>
                  <a:latin typeface="Gill Sans MT" panose="020B0502020104020203" pitchFamily="34" charset="0"/>
                </a:rPr>
                <a:t>Activación de Registro</a:t>
              </a:r>
              <a:endParaRPr lang="es-MX" b="1" dirty="0">
                <a:solidFill>
                  <a:srgbClr val="006629"/>
                </a:solidFill>
                <a:latin typeface="Gill Sans MT" panose="020B0502020104020203" pitchFamily="34" charset="0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t="7931" b="6356"/>
          <a:stretch/>
        </p:blipFill>
        <p:spPr>
          <a:xfrm>
            <a:off x="179513" y="2564904"/>
            <a:ext cx="5256584" cy="2884546"/>
          </a:xfrm>
          <a:prstGeom prst="rect">
            <a:avLst/>
          </a:prstGeom>
        </p:spPr>
      </p:pic>
      <p:pic>
        <p:nvPicPr>
          <p:cNvPr id="10" name="1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6" r="3519" b="18712"/>
          <a:stretch/>
        </p:blipFill>
        <p:spPr>
          <a:xfrm>
            <a:off x="3275856" y="4149080"/>
            <a:ext cx="4896544" cy="2537167"/>
          </a:xfrm>
          <a:prstGeom prst="rect">
            <a:avLst/>
          </a:prstGeom>
        </p:spPr>
      </p:pic>
      <p:sp>
        <p:nvSpPr>
          <p:cNvPr id="16" name="Elipse 15">
            <a:hlinkClick r:id="rId6" action="ppaction://hlinksldjump"/>
          </p:cNvPr>
          <p:cNvSpPr/>
          <p:nvPr/>
        </p:nvSpPr>
        <p:spPr>
          <a:xfrm>
            <a:off x="8172400" y="5933808"/>
            <a:ext cx="792088" cy="735552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179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38289"/>
            <a:ext cx="9252520" cy="6896288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6884262" y="5789792"/>
            <a:ext cx="2259738" cy="1068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20351" y="1388338"/>
            <a:ext cx="3299521" cy="744518"/>
            <a:chOff x="120351" y="1314589"/>
            <a:chExt cx="2764431" cy="744518"/>
          </a:xfrm>
        </p:grpSpPr>
        <p:sp>
          <p:nvSpPr>
            <p:cNvPr id="9" name="Rectángulo redondeado 8"/>
            <p:cNvSpPr/>
            <p:nvPr/>
          </p:nvSpPr>
          <p:spPr>
            <a:xfrm>
              <a:off x="120351" y="1314589"/>
              <a:ext cx="2764431" cy="67425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5CAA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284184" y="1412776"/>
              <a:ext cx="24367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rgbClr val="006629"/>
                  </a:solidFill>
                  <a:latin typeface="Gill Sans MT" panose="020B0502020104020203" pitchFamily="34" charset="0"/>
                </a:rPr>
                <a:t>Reactivación de Registro</a:t>
              </a:r>
              <a:endParaRPr lang="es-MX" b="1" dirty="0">
                <a:solidFill>
                  <a:srgbClr val="006629"/>
                </a:solidFill>
                <a:latin typeface="Gill Sans MT" panose="020B0502020104020203" pitchFamily="34" charset="0"/>
              </a:endParaRPr>
            </a:p>
          </p:txBody>
        </p:sp>
      </p:grpSp>
      <p:sp>
        <p:nvSpPr>
          <p:cNvPr id="11" name="1 Rectángulo"/>
          <p:cNvSpPr/>
          <p:nvPr/>
        </p:nvSpPr>
        <p:spPr>
          <a:xfrm>
            <a:off x="467544" y="2343071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Trámite </a:t>
            </a:r>
            <a:r>
              <a:rPr lang="es-ES" dirty="0"/>
              <a:t>dirigido al contador público cuyo registro ante el IMSS tenga el estatus de “Baja” y que desee contar con su registro autorizado de nueva cuenta por el IMSS, a efecto de realizar en el SIDEIMSS las gestiones relacionadas con su registro dentro del módulo de contadores públicos y, en su caso, </a:t>
            </a:r>
            <a:r>
              <a:rPr lang="es-ES" dirty="0" smtClean="0"/>
              <a:t>formular </a:t>
            </a:r>
            <a:r>
              <a:rPr lang="es-ES" dirty="0"/>
              <a:t>un dictamen vía electrónica sobre el cumplimiento de las obligaciones establecidas en la </a:t>
            </a:r>
            <a:r>
              <a:rPr lang="es-ES" dirty="0" smtClean="0"/>
              <a:t>Ley del Seguro Social </a:t>
            </a:r>
            <a:r>
              <a:rPr lang="es-ES" dirty="0"/>
              <a:t>y sus </a:t>
            </a:r>
            <a:r>
              <a:rPr lang="es-ES" dirty="0" smtClean="0"/>
              <a:t>reglamentos.</a:t>
            </a:r>
          </a:p>
          <a:p>
            <a:pPr algn="just"/>
            <a:endParaRPr lang="es-ES" sz="1200" dirty="0"/>
          </a:p>
        </p:txBody>
      </p:sp>
      <p:sp>
        <p:nvSpPr>
          <p:cNvPr id="13" name="Rectángulo 12"/>
          <p:cNvSpPr/>
          <p:nvPr/>
        </p:nvSpPr>
        <p:spPr>
          <a:xfrm>
            <a:off x="1655676" y="4725144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006629"/>
                </a:solidFill>
                <a:latin typeface="Gill Sans MT" panose="020B0502020104020203" pitchFamily="34" charset="0"/>
              </a:rPr>
              <a:t>¿Cómo se realizará este trámite en SIDEIMSS?</a:t>
            </a:r>
            <a:endParaRPr lang="es-MX" sz="2000" b="1" dirty="0">
              <a:solidFill>
                <a:srgbClr val="006629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1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38289"/>
            <a:ext cx="9252520" cy="6896288"/>
          </a:xfrm>
          <a:prstGeom prst="rect">
            <a:avLst/>
          </a:prstGeom>
        </p:spPr>
      </p:pic>
      <p:sp>
        <p:nvSpPr>
          <p:cNvPr id="14" name="1 Rectángulo"/>
          <p:cNvSpPr/>
          <p:nvPr/>
        </p:nvSpPr>
        <p:spPr>
          <a:xfrm>
            <a:off x="467544" y="2405787"/>
            <a:ext cx="813690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Una vez que el contador público ingrese a esta sección, deberá cargar la siguiente información: </a:t>
            </a:r>
          </a:p>
          <a:p>
            <a:pPr algn="just"/>
            <a:endParaRPr lang="es-ES" sz="1600" dirty="0"/>
          </a:p>
          <a:p>
            <a:pPr marL="735013" indent="-285750" algn="just">
              <a:buFont typeface="Wingdings" panose="05000000000000000000" pitchFamily="2" charset="2"/>
              <a:buChar char="ü"/>
            </a:pPr>
            <a:r>
              <a:rPr lang="es-ES" dirty="0" smtClean="0"/>
              <a:t>Datos personales</a:t>
            </a:r>
          </a:p>
          <a:p>
            <a:pPr marL="1192213" lvl="1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Domicilio fiscal ante el SAT</a:t>
            </a:r>
          </a:p>
          <a:p>
            <a:pPr marL="1192213" lvl="1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Correos electrónicos</a:t>
            </a:r>
          </a:p>
          <a:p>
            <a:pPr marL="1192213" lvl="1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Teléfono</a:t>
            </a:r>
          </a:p>
          <a:p>
            <a:pPr marL="735013" indent="-285750" algn="just">
              <a:buFont typeface="Wingdings" panose="05000000000000000000" pitchFamily="2" charset="2"/>
              <a:buChar char="ü"/>
            </a:pPr>
            <a:endParaRPr lang="es-ES" sz="1600" dirty="0" smtClean="0"/>
          </a:p>
          <a:p>
            <a:pPr marL="735013" indent="-285750" algn="just">
              <a:buFont typeface="Wingdings" panose="05000000000000000000" pitchFamily="2" charset="2"/>
              <a:buChar char="ü"/>
            </a:pPr>
            <a:r>
              <a:rPr lang="es-MX" dirty="0"/>
              <a:t>Datos del despacho en el que labora o indicar si se trata de un profesionista independiente y el número de trabajadores con los que cuenta.</a:t>
            </a:r>
            <a:endParaRPr lang="es-ES" dirty="0" smtClean="0"/>
          </a:p>
          <a:p>
            <a:pPr marL="735013" indent="-285750" algn="just">
              <a:buFont typeface="Wingdings" panose="05000000000000000000" pitchFamily="2" charset="2"/>
              <a:buChar char="ü"/>
            </a:pPr>
            <a:endParaRPr lang="es-ES" sz="1600" dirty="0" smtClean="0"/>
          </a:p>
          <a:p>
            <a:pPr marL="735013" indent="-285750" algn="just">
              <a:buFont typeface="Wingdings" panose="05000000000000000000" pitchFamily="2" charset="2"/>
              <a:buChar char="ü"/>
            </a:pPr>
            <a:r>
              <a:rPr lang="es-ES" dirty="0" smtClean="0"/>
              <a:t>RFC del colegio o asociación profesional al que pertenece.</a:t>
            </a:r>
            <a:endParaRPr lang="es-MX" dirty="0"/>
          </a:p>
        </p:txBody>
      </p:sp>
      <p:grpSp>
        <p:nvGrpSpPr>
          <p:cNvPr id="8" name="Grupo 7"/>
          <p:cNvGrpSpPr/>
          <p:nvPr/>
        </p:nvGrpSpPr>
        <p:grpSpPr>
          <a:xfrm>
            <a:off x="120351" y="1388338"/>
            <a:ext cx="3299521" cy="744518"/>
            <a:chOff x="120351" y="1314589"/>
            <a:chExt cx="2764431" cy="744518"/>
          </a:xfrm>
        </p:grpSpPr>
        <p:sp>
          <p:nvSpPr>
            <p:cNvPr id="11" name="Rectángulo redondeado 10"/>
            <p:cNvSpPr/>
            <p:nvPr/>
          </p:nvSpPr>
          <p:spPr>
            <a:xfrm>
              <a:off x="120351" y="1314589"/>
              <a:ext cx="2764431" cy="67425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5CAA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284184" y="1412776"/>
              <a:ext cx="24367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rgbClr val="006629"/>
                  </a:solidFill>
                  <a:latin typeface="Gill Sans MT" panose="020B0502020104020203" pitchFamily="34" charset="0"/>
                </a:rPr>
                <a:t>Reactivación de Registro</a:t>
              </a:r>
              <a:endParaRPr lang="es-MX" b="1" dirty="0">
                <a:solidFill>
                  <a:srgbClr val="006629"/>
                </a:solidFill>
                <a:latin typeface="Gill Sans MT" panose="020B05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640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38289"/>
            <a:ext cx="9252520" cy="6896288"/>
          </a:xfrm>
          <a:prstGeom prst="rect">
            <a:avLst/>
          </a:prstGeom>
        </p:spPr>
      </p:pic>
      <p:sp>
        <p:nvSpPr>
          <p:cNvPr id="14" name="1 Rectángulo"/>
          <p:cNvSpPr/>
          <p:nvPr/>
        </p:nvSpPr>
        <p:spPr>
          <a:xfrm>
            <a:off x="467544" y="134076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Asimismo, deberá adjuntar los </a:t>
            </a:r>
            <a:r>
              <a:rPr lang="es-ES" b="1" dirty="0" smtClean="0"/>
              <a:t>archivos digitalizados </a:t>
            </a:r>
            <a:r>
              <a:rPr lang="es-ES" dirty="0" smtClean="0"/>
              <a:t>de la siguiente documentación:</a:t>
            </a:r>
            <a:endParaRPr lang="es-MX" dirty="0"/>
          </a:p>
        </p:txBody>
      </p:sp>
      <p:pic>
        <p:nvPicPr>
          <p:cNvPr id="7" name="1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5"/>
          <a:stretch/>
        </p:blipFill>
        <p:spPr>
          <a:xfrm>
            <a:off x="504056" y="1916832"/>
            <a:ext cx="8100392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8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38289"/>
            <a:ext cx="9252520" cy="6896288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6884262" y="5789792"/>
            <a:ext cx="2259738" cy="1068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14" name="1 Rectángulo"/>
          <p:cNvSpPr/>
          <p:nvPr/>
        </p:nvSpPr>
        <p:spPr>
          <a:xfrm>
            <a:off x="467544" y="1268760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El contador público deberá firmar una </a:t>
            </a:r>
            <a:r>
              <a:rPr lang="es-ES" b="1" dirty="0" smtClean="0"/>
              <a:t>manifestación bajo protesta de decir verdad </a:t>
            </a:r>
            <a:r>
              <a:rPr lang="es-ES" dirty="0" smtClean="0"/>
              <a:t>aceptando que los datos y documentos proporcionados son ciertos y que se reúnen los requisitos establecidos en el artículo 153 del RACERF y las Disposiciones de Carácter General que al efecto emita el H. Consejo Técnico del IMSS, hecho lo cual, el sistema emitirá el correspondiente </a:t>
            </a:r>
            <a:r>
              <a:rPr lang="es-ES" b="1" dirty="0" smtClean="0"/>
              <a:t>acuse de recibo</a:t>
            </a:r>
            <a:r>
              <a:rPr lang="es-ES" dirty="0" smtClean="0"/>
              <a:t>:</a:t>
            </a:r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323528" y="5949280"/>
            <a:ext cx="7416824" cy="836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Elipse 7">
            <a:hlinkClick r:id="rId4" action="ppaction://hlinksldjump"/>
          </p:cNvPr>
          <p:cNvSpPr/>
          <p:nvPr/>
        </p:nvSpPr>
        <p:spPr>
          <a:xfrm>
            <a:off x="8172400" y="5861800"/>
            <a:ext cx="792088" cy="735552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1 Image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5"/>
          <a:stretch/>
        </p:blipFill>
        <p:spPr>
          <a:xfrm>
            <a:off x="561810" y="2841886"/>
            <a:ext cx="7627711" cy="375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35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38289"/>
            <a:ext cx="9252520" cy="6896288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120351" y="1340768"/>
            <a:ext cx="3011489" cy="674251"/>
            <a:chOff x="120351" y="1314589"/>
            <a:chExt cx="2764431" cy="674251"/>
          </a:xfrm>
        </p:grpSpPr>
        <p:sp>
          <p:nvSpPr>
            <p:cNvPr id="9" name="Rectángulo redondeado 8"/>
            <p:cNvSpPr/>
            <p:nvPr/>
          </p:nvSpPr>
          <p:spPr>
            <a:xfrm>
              <a:off x="120351" y="1314589"/>
              <a:ext cx="2764431" cy="67425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5CAA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284184" y="1412776"/>
              <a:ext cx="24367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rgbClr val="006629"/>
                  </a:solidFill>
                  <a:latin typeface="Gill Sans MT" panose="020B0502020104020203" pitchFamily="34" charset="0"/>
                </a:rPr>
                <a:t>Modificación de Datos</a:t>
              </a:r>
              <a:endParaRPr lang="es-MX" b="1" dirty="0">
                <a:solidFill>
                  <a:srgbClr val="006629"/>
                </a:solidFill>
                <a:latin typeface="Gill Sans MT" panose="020B0502020104020203" pitchFamily="34" charset="0"/>
              </a:endParaRPr>
            </a:p>
          </p:txBody>
        </p:sp>
      </p:grpSp>
      <p:sp>
        <p:nvSpPr>
          <p:cNvPr id="11" name="1 Rectángulo"/>
          <p:cNvSpPr/>
          <p:nvPr/>
        </p:nvSpPr>
        <p:spPr>
          <a:xfrm>
            <a:off x="467544" y="2204864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T</a:t>
            </a:r>
            <a:r>
              <a:rPr lang="es-MX" dirty="0" smtClean="0"/>
              <a:t>rámite que permite </a:t>
            </a:r>
            <a:r>
              <a:rPr lang="es-MX" dirty="0"/>
              <a:t>al contador público autorizado modificar sus datos personales y de contacto, del despacho y del colegio o asociación de profesionales de la contaduría pública al que pertenece, manifestados en su solicitud de </a:t>
            </a:r>
            <a:r>
              <a:rPr lang="es-MX" dirty="0" smtClean="0"/>
              <a:t>registro.</a:t>
            </a:r>
            <a:endParaRPr lang="es-ES" dirty="0" smtClean="0"/>
          </a:p>
        </p:txBody>
      </p:sp>
      <p:grpSp>
        <p:nvGrpSpPr>
          <p:cNvPr id="3" name="Grupo 2"/>
          <p:cNvGrpSpPr/>
          <p:nvPr/>
        </p:nvGrpSpPr>
        <p:grpSpPr>
          <a:xfrm>
            <a:off x="595818" y="3493468"/>
            <a:ext cx="2764431" cy="614183"/>
            <a:chOff x="120351" y="3695069"/>
            <a:chExt cx="2764431" cy="674251"/>
          </a:xfrm>
        </p:grpSpPr>
        <p:sp>
          <p:nvSpPr>
            <p:cNvPr id="14" name="Rectángulo redondeado 13"/>
            <p:cNvSpPr/>
            <p:nvPr/>
          </p:nvSpPr>
          <p:spPr>
            <a:xfrm>
              <a:off x="120351" y="3695069"/>
              <a:ext cx="2764431" cy="67425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5CAA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>
                <a:solidFill>
                  <a:prstClr val="white"/>
                </a:solidFill>
              </a:endParaRPr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193152" y="3718054"/>
              <a:ext cx="26661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>
                  <a:solidFill>
                    <a:srgbClr val="006629"/>
                  </a:solidFill>
                  <a:latin typeface="Gill Sans MT" panose="020B0502020104020203" pitchFamily="34" charset="0"/>
                </a:rPr>
                <a:t>De datos personales y de contacto</a:t>
              </a:r>
              <a:endParaRPr lang="es-MX" sz="1600" b="1" dirty="0">
                <a:solidFill>
                  <a:srgbClr val="006629"/>
                </a:solidFill>
                <a:latin typeface="Gill Sans MT" panose="020B0502020104020203" pitchFamily="34" charset="0"/>
              </a:endParaRP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2953363" y="4445540"/>
            <a:ext cx="2764431" cy="614183"/>
            <a:chOff x="3107770" y="3695069"/>
            <a:chExt cx="2764431" cy="674251"/>
          </a:xfrm>
        </p:grpSpPr>
        <p:sp>
          <p:nvSpPr>
            <p:cNvPr id="15" name="Rectángulo redondeado 14"/>
            <p:cNvSpPr/>
            <p:nvPr/>
          </p:nvSpPr>
          <p:spPr>
            <a:xfrm>
              <a:off x="3107770" y="3695069"/>
              <a:ext cx="2764431" cy="67425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5CAA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>
                <a:solidFill>
                  <a:prstClr val="white"/>
                </a:solidFill>
              </a:endParaRPr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3325929" y="3702976"/>
              <a:ext cx="2344068" cy="641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>
                  <a:solidFill>
                    <a:srgbClr val="006629"/>
                  </a:solidFill>
                  <a:latin typeface="Gill Sans MT" panose="020B0502020104020203" pitchFamily="34" charset="0"/>
                </a:rPr>
                <a:t>Del despacho en el que labora</a:t>
              </a:r>
              <a:endParaRPr lang="es-MX" sz="1600" b="1" dirty="0">
                <a:solidFill>
                  <a:srgbClr val="006629"/>
                </a:solidFill>
                <a:latin typeface="Gill Sans MT" panose="020B0502020104020203" pitchFamily="34" charset="0"/>
              </a:endParaRP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5515590" y="5397612"/>
            <a:ext cx="2764431" cy="603363"/>
            <a:chOff x="6044006" y="3695069"/>
            <a:chExt cx="2764431" cy="674251"/>
          </a:xfrm>
        </p:grpSpPr>
        <p:sp>
          <p:nvSpPr>
            <p:cNvPr id="16" name="Rectángulo redondeado 15"/>
            <p:cNvSpPr/>
            <p:nvPr/>
          </p:nvSpPr>
          <p:spPr>
            <a:xfrm>
              <a:off x="6044006" y="3695069"/>
              <a:ext cx="2764431" cy="67425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5CAA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>
                <a:solidFill>
                  <a:prstClr val="white"/>
                </a:solidFill>
              </a:endParaRPr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6180536" y="3847528"/>
              <a:ext cx="2536074" cy="378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>
                  <a:solidFill>
                    <a:srgbClr val="006629"/>
                  </a:solidFill>
                  <a:latin typeface="Gill Sans MT" panose="020B0502020104020203" pitchFamily="34" charset="0"/>
                </a:rPr>
                <a:t>Del colegio o asociación</a:t>
              </a:r>
              <a:endParaRPr lang="es-MX" sz="1600" b="1" dirty="0">
                <a:solidFill>
                  <a:srgbClr val="006629"/>
                </a:solidFill>
                <a:latin typeface="Gill Sans MT" panose="020B0502020104020203" pitchFamily="34" charset="0"/>
              </a:endParaRPr>
            </a:p>
          </p:txBody>
        </p:sp>
      </p:grpSp>
      <p:pic>
        <p:nvPicPr>
          <p:cNvPr id="20" name="Imagen 19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5949280"/>
            <a:ext cx="491671" cy="45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8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38289"/>
            <a:ext cx="9252520" cy="6896288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120351" y="1314589"/>
            <a:ext cx="3011489" cy="674251"/>
            <a:chOff x="120351" y="1314589"/>
            <a:chExt cx="2764431" cy="674251"/>
          </a:xfrm>
        </p:grpSpPr>
        <p:sp>
          <p:nvSpPr>
            <p:cNvPr id="9" name="Rectángulo redondeado 8"/>
            <p:cNvSpPr/>
            <p:nvPr/>
          </p:nvSpPr>
          <p:spPr>
            <a:xfrm>
              <a:off x="120351" y="1314589"/>
              <a:ext cx="2764431" cy="67425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5CAA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284184" y="1412776"/>
              <a:ext cx="24367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rgbClr val="006629"/>
                  </a:solidFill>
                  <a:latin typeface="Gill Sans MT" panose="020B0502020104020203" pitchFamily="34" charset="0"/>
                </a:rPr>
                <a:t>Modificación de Datos</a:t>
              </a:r>
              <a:endParaRPr lang="es-MX" b="1" dirty="0">
                <a:solidFill>
                  <a:srgbClr val="006629"/>
                </a:solidFill>
                <a:latin typeface="Gill Sans MT" panose="020B0502020104020203" pitchFamily="34" charset="0"/>
              </a:endParaRPr>
            </a:p>
          </p:txBody>
        </p:sp>
      </p:grpSp>
      <p:sp>
        <p:nvSpPr>
          <p:cNvPr id="11" name="1 Rectángulo"/>
          <p:cNvSpPr/>
          <p:nvPr/>
        </p:nvSpPr>
        <p:spPr>
          <a:xfrm>
            <a:off x="467544" y="206084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/>
              <a:t>Requisitos</a:t>
            </a:r>
            <a:endParaRPr lang="es-ES" b="1" dirty="0" smtClean="0"/>
          </a:p>
        </p:txBody>
      </p:sp>
      <p:sp>
        <p:nvSpPr>
          <p:cNvPr id="12" name="11 Rectángulo"/>
          <p:cNvSpPr/>
          <p:nvPr/>
        </p:nvSpPr>
        <p:spPr>
          <a:xfrm>
            <a:off x="6884262" y="5789792"/>
            <a:ext cx="2259738" cy="1068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2348880"/>
            <a:ext cx="7216102" cy="4227565"/>
          </a:xfrm>
          <a:prstGeom prst="rect">
            <a:avLst/>
          </a:prstGeom>
        </p:spPr>
      </p:pic>
      <p:sp>
        <p:nvSpPr>
          <p:cNvPr id="20" name="Elipse 19">
            <a:hlinkClick r:id="rId5" action="ppaction://hlinksldjump"/>
          </p:cNvPr>
          <p:cNvSpPr/>
          <p:nvPr/>
        </p:nvSpPr>
        <p:spPr>
          <a:xfrm>
            <a:off x="8172400" y="5861800"/>
            <a:ext cx="792088" cy="735552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39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678" y="-38288"/>
            <a:ext cx="9252520" cy="6896288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383928" y="1522564"/>
            <a:ext cx="389080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000" dirty="0">
                <a:solidFill>
                  <a:srgbClr val="455E45"/>
                </a:solidFill>
                <a:latin typeface="Gill Sans MT" panose="020B0502020104020203" pitchFamily="34" charset="0"/>
                <a:hlinkClick r:id="rId3" action="ppaction://hlinksldjump"/>
              </a:rPr>
              <a:t>Introducción</a:t>
            </a:r>
            <a:endParaRPr lang="es-MX" sz="2000" dirty="0">
              <a:solidFill>
                <a:srgbClr val="455E45"/>
              </a:solidFill>
              <a:latin typeface="Gill Sans MT" panose="020B0502020104020203" pitchFamily="34" charset="0"/>
            </a:endParaRPr>
          </a:p>
          <a:p>
            <a:pPr>
              <a:lnSpc>
                <a:spcPct val="150000"/>
              </a:lnSpc>
            </a:pPr>
            <a:r>
              <a:rPr lang="es-MX" sz="2000" dirty="0">
                <a:solidFill>
                  <a:srgbClr val="455E45"/>
                </a:solidFill>
                <a:latin typeface="Gill Sans MT" panose="020B0502020104020203" pitchFamily="34" charset="0"/>
              </a:rPr>
              <a:t>Requisitos y Funcionalidad</a:t>
            </a:r>
          </a:p>
          <a:p>
            <a:pPr>
              <a:lnSpc>
                <a:spcPct val="150000"/>
              </a:lnSpc>
            </a:pPr>
            <a:r>
              <a:rPr lang="es-MX" sz="2000" dirty="0" smtClean="0">
                <a:solidFill>
                  <a:srgbClr val="455E45"/>
                </a:solidFill>
                <a:latin typeface="Gill Sans MT" panose="020B0502020104020203" pitchFamily="34" charset="0"/>
              </a:rPr>
              <a:t>Creación de cuenta IMSS Digital</a:t>
            </a:r>
          </a:p>
          <a:p>
            <a:pPr>
              <a:lnSpc>
                <a:spcPct val="150000"/>
              </a:lnSpc>
            </a:pPr>
            <a:endParaRPr lang="es-MX" sz="2000" dirty="0">
              <a:solidFill>
                <a:srgbClr val="455E45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174375" y="1740887"/>
            <a:ext cx="139150" cy="13915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169509" y="2217878"/>
            <a:ext cx="139150" cy="13915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174375" y="2679423"/>
            <a:ext cx="139150" cy="13915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252543" y="3933056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b="1" dirty="0" smtClean="0">
                <a:solidFill>
                  <a:prstClr val="black"/>
                </a:solidFill>
              </a:rPr>
              <a:t>+</a:t>
            </a:r>
            <a:endParaRPr lang="es-MX" sz="6000" b="1" dirty="0">
              <a:solidFill>
                <a:prstClr val="black"/>
              </a:solidFill>
            </a:endParaRPr>
          </a:p>
        </p:txBody>
      </p:sp>
      <p:pic>
        <p:nvPicPr>
          <p:cNvPr id="9" name="Imagen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47" y="3284984"/>
            <a:ext cx="4001142" cy="2541980"/>
          </a:xfrm>
          <a:prstGeom prst="rect">
            <a:avLst/>
          </a:prstGeom>
        </p:spPr>
      </p:pic>
      <p:pic>
        <p:nvPicPr>
          <p:cNvPr id="10" name="Imagen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750" y="3263284"/>
            <a:ext cx="4001142" cy="254198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755576" y="3995665"/>
            <a:ext cx="24609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MX"/>
            </a:defPPr>
            <a:lvl1pPr>
              <a:lnSpc>
                <a:spcPct val="150000"/>
              </a:lnSpc>
              <a:defRPr sz="2800">
                <a:solidFill>
                  <a:srgbClr val="455E45"/>
                </a:solidFill>
                <a:latin typeface="Gill Sans MT" panose="020B05020201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s-MX" sz="3200" b="1" dirty="0">
                <a:solidFill>
                  <a:prstClr val="white"/>
                </a:solidFill>
              </a:rPr>
              <a:t>Módulo de</a:t>
            </a:r>
          </a:p>
          <a:p>
            <a:pPr>
              <a:lnSpc>
                <a:spcPct val="100000"/>
              </a:lnSpc>
            </a:pPr>
            <a:r>
              <a:rPr lang="es-MX" sz="3200" b="1" dirty="0">
                <a:solidFill>
                  <a:prstClr val="white"/>
                </a:solidFill>
              </a:rPr>
              <a:t>Contadores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5652120" y="4017365"/>
            <a:ext cx="22317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MX"/>
            </a:defPPr>
            <a:lvl1pPr>
              <a:lnSpc>
                <a:spcPct val="150000"/>
              </a:lnSpc>
              <a:defRPr sz="2800">
                <a:solidFill>
                  <a:srgbClr val="455E45"/>
                </a:solidFill>
                <a:latin typeface="Gill Sans MT" panose="020B05020201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s-MX" sz="3200" b="1" dirty="0">
                <a:solidFill>
                  <a:prstClr val="white"/>
                </a:solidFill>
              </a:rPr>
              <a:t>Módulo de</a:t>
            </a:r>
          </a:p>
          <a:p>
            <a:pPr>
              <a:lnSpc>
                <a:spcPct val="100000"/>
              </a:lnSpc>
            </a:pPr>
            <a:r>
              <a:rPr lang="es-MX" sz="3200" b="1" dirty="0" smtClean="0">
                <a:solidFill>
                  <a:prstClr val="white"/>
                </a:solidFill>
              </a:rPr>
              <a:t>Dictamen</a:t>
            </a:r>
            <a:endParaRPr lang="es-MX" sz="3200" b="1" dirty="0">
              <a:solidFill>
                <a:prstClr val="white"/>
              </a:solidFill>
            </a:endParaRPr>
          </a:p>
        </p:txBody>
      </p:sp>
      <p:pic>
        <p:nvPicPr>
          <p:cNvPr id="13" name="Imagen 12">
            <a:hlinkClick r:id="rId8" action="ppaction://hlinkfile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116521"/>
            <a:ext cx="362218" cy="332656"/>
          </a:xfrm>
          <a:prstGeom prst="rect">
            <a:avLst/>
          </a:prstGeom>
        </p:spPr>
      </p:pic>
      <p:pic>
        <p:nvPicPr>
          <p:cNvPr id="14" name="Imagen 13">
            <a:hlinkClick r:id="rId10" action="ppaction://hlinkfile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358" y="2584961"/>
            <a:ext cx="362218" cy="3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9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38289"/>
            <a:ext cx="9252520" cy="6896288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6884262" y="5789792"/>
            <a:ext cx="2259738" cy="1068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20351" y="1388338"/>
            <a:ext cx="3299521" cy="674251"/>
            <a:chOff x="120351" y="1314589"/>
            <a:chExt cx="2764431" cy="674251"/>
          </a:xfrm>
        </p:grpSpPr>
        <p:sp>
          <p:nvSpPr>
            <p:cNvPr id="9" name="Rectángulo redondeado 8"/>
            <p:cNvSpPr/>
            <p:nvPr/>
          </p:nvSpPr>
          <p:spPr>
            <a:xfrm>
              <a:off x="120351" y="1314589"/>
              <a:ext cx="2764431" cy="67425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5CAA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230248" y="1473751"/>
              <a:ext cx="25338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rgbClr val="006629"/>
                  </a:solidFill>
                  <a:latin typeface="Gill Sans MT" panose="020B0502020104020203" pitchFamily="34" charset="0"/>
                </a:rPr>
                <a:t>Acreditación y Membresía</a:t>
              </a:r>
              <a:endParaRPr lang="es-MX" b="1" dirty="0">
                <a:solidFill>
                  <a:srgbClr val="006629"/>
                </a:solidFill>
                <a:latin typeface="Gill Sans MT" panose="020B0502020104020203" pitchFamily="34" charset="0"/>
              </a:endParaRPr>
            </a:p>
          </p:txBody>
        </p:sp>
      </p:grpSp>
      <p:sp>
        <p:nvSpPr>
          <p:cNvPr id="11" name="1 Rectángulo"/>
          <p:cNvSpPr/>
          <p:nvPr/>
        </p:nvSpPr>
        <p:spPr>
          <a:xfrm>
            <a:off x="467544" y="2415079"/>
            <a:ext cx="813690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Trámite que permite </a:t>
            </a:r>
            <a:r>
              <a:rPr lang="es-ES" dirty="0"/>
              <a:t>al contador público autorizado cumplir con la obligación de presentar ante el IMSS las constancias que lo acreditan como socio activo de un colegio o asociación de profesionales de la contaduría pública </a:t>
            </a:r>
            <a:r>
              <a:rPr lang="es-ES" dirty="0" smtClean="0"/>
              <a:t>y </a:t>
            </a:r>
            <a:r>
              <a:rPr lang="es-ES" dirty="0"/>
              <a:t>haber cumplido con la acreditación de una evaluación en materia de la LSS y sus reglamentos, </a:t>
            </a:r>
            <a:r>
              <a:rPr lang="es-ES" dirty="0" smtClean="0"/>
              <a:t>de acuerdo a lo establecido </a:t>
            </a:r>
            <a:r>
              <a:rPr lang="es-ES" dirty="0"/>
              <a:t>en las fracciones II y III del artículo 154 del RACERF.</a:t>
            </a:r>
            <a:endParaRPr lang="es-ES" dirty="0" smtClean="0"/>
          </a:p>
          <a:p>
            <a:pPr algn="just"/>
            <a:endParaRPr lang="es-ES" sz="1200" dirty="0"/>
          </a:p>
        </p:txBody>
      </p:sp>
      <p:sp>
        <p:nvSpPr>
          <p:cNvPr id="13" name="Rectángulo 12"/>
          <p:cNvSpPr/>
          <p:nvPr/>
        </p:nvSpPr>
        <p:spPr>
          <a:xfrm>
            <a:off x="1655676" y="4725144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006629"/>
                </a:solidFill>
                <a:latin typeface="Gill Sans MT" panose="020B0502020104020203" pitchFamily="34" charset="0"/>
              </a:rPr>
              <a:t>¿Cómo se realizará este trámite en SIDEIMSS?</a:t>
            </a:r>
            <a:endParaRPr lang="es-MX" sz="2000" b="1" dirty="0">
              <a:solidFill>
                <a:srgbClr val="006629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1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38289"/>
            <a:ext cx="9252520" cy="6896288"/>
          </a:xfrm>
          <a:prstGeom prst="rect">
            <a:avLst/>
          </a:prstGeom>
        </p:spPr>
      </p:pic>
      <p:sp>
        <p:nvSpPr>
          <p:cNvPr id="14" name="1 Rectángulo"/>
          <p:cNvSpPr/>
          <p:nvPr/>
        </p:nvSpPr>
        <p:spPr>
          <a:xfrm>
            <a:off x="467544" y="2405787"/>
            <a:ext cx="813690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Una vez que el contador público ingrese a esta sección, deberá cargar la siguiente información: </a:t>
            </a:r>
          </a:p>
          <a:p>
            <a:pPr algn="just"/>
            <a:endParaRPr lang="es-ES" sz="1600" dirty="0"/>
          </a:p>
          <a:p>
            <a:pPr marL="720725" lvl="0" indent="-274638">
              <a:buFont typeface="Wingdings" panose="05000000000000000000" pitchFamily="2" charset="2"/>
              <a:buChar char="ü"/>
            </a:pPr>
            <a:r>
              <a:rPr lang="es-ES" dirty="0"/>
              <a:t>Fecha del documento de la constancia de membresía con la que acredita ser socio activo de un colegio o </a:t>
            </a:r>
            <a:r>
              <a:rPr lang="es-ES" dirty="0" smtClean="0"/>
              <a:t>asociación.</a:t>
            </a:r>
          </a:p>
          <a:p>
            <a:pPr marL="720725" lvl="0" indent="-274638">
              <a:buFont typeface="Wingdings" panose="05000000000000000000" pitchFamily="2" charset="2"/>
              <a:buChar char="ü"/>
            </a:pPr>
            <a:endParaRPr lang="es-MX" sz="1200" dirty="0"/>
          </a:p>
          <a:p>
            <a:pPr marL="720725" lvl="0" indent="-274638">
              <a:buFont typeface="Wingdings" panose="05000000000000000000" pitchFamily="2" charset="2"/>
              <a:buChar char="ü"/>
            </a:pPr>
            <a:r>
              <a:rPr lang="es-ES" dirty="0"/>
              <a:t>Fecha del documento de la constancia de acreditación de la evaluación en materia de la LSS y sus reglamentos</a:t>
            </a:r>
            <a:r>
              <a:rPr lang="es-ES" dirty="0" smtClean="0"/>
              <a:t>.</a:t>
            </a:r>
          </a:p>
          <a:p>
            <a:pPr marL="720725" lvl="0" indent="-274638">
              <a:buFont typeface="Wingdings" panose="05000000000000000000" pitchFamily="2" charset="2"/>
              <a:buChar char="ü"/>
            </a:pPr>
            <a:endParaRPr lang="es-ES" dirty="0"/>
          </a:p>
          <a:p>
            <a:pPr marL="720725" lvl="0" indent="-274638">
              <a:buFont typeface="Wingdings" panose="05000000000000000000" pitchFamily="2" charset="2"/>
              <a:buChar char="ü"/>
            </a:pPr>
            <a:r>
              <a:rPr lang="es-ES" dirty="0" smtClean="0"/>
              <a:t>Documentos digitalizados de la acreditación y membresía. </a:t>
            </a:r>
            <a:endParaRPr lang="es-MX" dirty="0"/>
          </a:p>
          <a:p>
            <a:pPr marL="735013" indent="-285750" algn="just">
              <a:buFont typeface="Wingdings" panose="05000000000000000000" pitchFamily="2" charset="2"/>
              <a:buChar char="ü"/>
            </a:pPr>
            <a:endParaRPr lang="es-ES" sz="1200" dirty="0" smtClean="0"/>
          </a:p>
        </p:txBody>
      </p:sp>
      <p:grpSp>
        <p:nvGrpSpPr>
          <p:cNvPr id="9" name="Grupo 8"/>
          <p:cNvGrpSpPr/>
          <p:nvPr/>
        </p:nvGrpSpPr>
        <p:grpSpPr>
          <a:xfrm>
            <a:off x="120351" y="1388338"/>
            <a:ext cx="3299521" cy="674251"/>
            <a:chOff x="120351" y="1314589"/>
            <a:chExt cx="2764431" cy="674251"/>
          </a:xfrm>
        </p:grpSpPr>
        <p:sp>
          <p:nvSpPr>
            <p:cNvPr id="10" name="Rectángulo redondeado 9"/>
            <p:cNvSpPr/>
            <p:nvPr/>
          </p:nvSpPr>
          <p:spPr>
            <a:xfrm>
              <a:off x="120351" y="1314589"/>
              <a:ext cx="2764431" cy="67425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5CAA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230248" y="1473751"/>
              <a:ext cx="25338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rgbClr val="006629"/>
                  </a:solidFill>
                  <a:latin typeface="Gill Sans MT" panose="020B0502020104020203" pitchFamily="34" charset="0"/>
                </a:rPr>
                <a:t>Acreditación y Membresía</a:t>
              </a:r>
              <a:endParaRPr lang="es-MX" b="1" dirty="0">
                <a:solidFill>
                  <a:srgbClr val="006629"/>
                </a:solidFill>
                <a:latin typeface="Gill Sans MT" panose="020B05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433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38289"/>
            <a:ext cx="9252520" cy="6896288"/>
          </a:xfrm>
          <a:prstGeom prst="rect">
            <a:avLst/>
          </a:prstGeom>
        </p:spPr>
      </p:pic>
      <p:sp>
        <p:nvSpPr>
          <p:cNvPr id="14" name="1 Rectángulo"/>
          <p:cNvSpPr/>
          <p:nvPr/>
        </p:nvSpPr>
        <p:spPr>
          <a:xfrm>
            <a:off x="467544" y="134076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Asimismo, deberá adjuntar los </a:t>
            </a:r>
            <a:r>
              <a:rPr lang="es-ES" b="1" dirty="0" smtClean="0"/>
              <a:t>archivos digitalizados </a:t>
            </a:r>
            <a:r>
              <a:rPr lang="es-ES" dirty="0" smtClean="0"/>
              <a:t>de la siguiente documentación:</a:t>
            </a:r>
            <a:endParaRPr lang="es-MX" dirty="0"/>
          </a:p>
        </p:txBody>
      </p:sp>
      <p:sp>
        <p:nvSpPr>
          <p:cNvPr id="2" name="Rectángulo 1"/>
          <p:cNvSpPr/>
          <p:nvPr/>
        </p:nvSpPr>
        <p:spPr>
          <a:xfrm>
            <a:off x="467544" y="5719698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 smtClean="0"/>
              <a:t>* En </a:t>
            </a:r>
            <a:r>
              <a:rPr lang="es-MX" sz="1600" dirty="0"/>
              <a:t>caso de que ambas constancias se hayan expedido en un solo documento, se deberá adjuntar el mismo documento en los dos apartados</a:t>
            </a:r>
          </a:p>
        </p:txBody>
      </p:sp>
      <p:sp>
        <p:nvSpPr>
          <p:cNvPr id="8" name="Elipse 7">
            <a:hlinkClick r:id="rId4" action="ppaction://hlinksldjump"/>
          </p:cNvPr>
          <p:cNvSpPr/>
          <p:nvPr/>
        </p:nvSpPr>
        <p:spPr>
          <a:xfrm>
            <a:off x="8172400" y="5861800"/>
            <a:ext cx="792088" cy="735552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6"/>
          <a:srcRect l="4851" t="19760" r="5900" b="11361"/>
          <a:stretch/>
        </p:blipFill>
        <p:spPr>
          <a:xfrm>
            <a:off x="611316" y="1803196"/>
            <a:ext cx="7849116" cy="378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7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38289"/>
            <a:ext cx="9252520" cy="6896288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120351" y="1340768"/>
            <a:ext cx="3299521" cy="674251"/>
            <a:chOff x="120351" y="1314589"/>
            <a:chExt cx="2764431" cy="674251"/>
          </a:xfrm>
        </p:grpSpPr>
        <p:sp>
          <p:nvSpPr>
            <p:cNvPr id="9" name="Rectángulo redondeado 8"/>
            <p:cNvSpPr/>
            <p:nvPr/>
          </p:nvSpPr>
          <p:spPr>
            <a:xfrm>
              <a:off x="120351" y="1314589"/>
              <a:ext cx="2764431" cy="67425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5CAA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230248" y="1473751"/>
              <a:ext cx="25338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rgbClr val="006629"/>
                  </a:solidFill>
                  <a:latin typeface="Gill Sans MT" panose="020B0502020104020203" pitchFamily="34" charset="0"/>
                </a:rPr>
                <a:t>Solicitud de Baja</a:t>
              </a:r>
              <a:endParaRPr lang="es-MX" b="1" dirty="0">
                <a:solidFill>
                  <a:srgbClr val="006629"/>
                </a:solidFill>
                <a:latin typeface="Gill Sans MT" panose="020B0502020104020203" pitchFamily="34" charset="0"/>
              </a:endParaRPr>
            </a:p>
          </p:txBody>
        </p:sp>
      </p:grpSp>
      <p:sp>
        <p:nvSpPr>
          <p:cNvPr id="11" name="1 Rectángulo"/>
          <p:cNvSpPr/>
          <p:nvPr/>
        </p:nvSpPr>
        <p:spPr>
          <a:xfrm>
            <a:off x="467544" y="2204864"/>
            <a:ext cx="81369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Trámite que </a:t>
            </a:r>
            <a:r>
              <a:rPr lang="es-ES" dirty="0"/>
              <a:t>permite al contador público autorizado solicitar su baja voluntaria del Registro de Contadores </a:t>
            </a:r>
            <a:r>
              <a:rPr lang="es-ES" dirty="0" smtClean="0"/>
              <a:t>Públicos, debiendo únicamente ingresar el motivo de su solicitud:</a:t>
            </a:r>
          </a:p>
          <a:p>
            <a:pPr algn="just"/>
            <a:endParaRPr lang="es-ES" sz="1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920" y="2996953"/>
            <a:ext cx="6224754" cy="3384376"/>
          </a:xfrm>
          <a:prstGeom prst="rect">
            <a:avLst/>
          </a:prstGeom>
        </p:spPr>
      </p:pic>
      <p:sp>
        <p:nvSpPr>
          <p:cNvPr id="14" name="Elipse 13">
            <a:hlinkClick r:id="rId5" action="ppaction://hlinksldjump"/>
          </p:cNvPr>
          <p:cNvSpPr/>
          <p:nvPr/>
        </p:nvSpPr>
        <p:spPr>
          <a:xfrm>
            <a:off x="8172400" y="5861800"/>
            <a:ext cx="792088" cy="735552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089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38289"/>
            <a:ext cx="9252520" cy="6896288"/>
          </a:xfrm>
          <a:prstGeom prst="rect">
            <a:avLst/>
          </a:prstGeom>
        </p:spPr>
      </p:pic>
      <p:sp>
        <p:nvSpPr>
          <p:cNvPr id="14" name="1 Rectángulo"/>
          <p:cNvSpPr/>
          <p:nvPr/>
        </p:nvSpPr>
        <p:spPr>
          <a:xfrm>
            <a:off x="611560" y="2405787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ES" dirty="0" smtClean="0"/>
              <a:t>En el presente módulo </a:t>
            </a:r>
            <a:r>
              <a:rPr lang="es-ES" dirty="0"/>
              <a:t>los contadores públicos autorizados, patrones y sujetos obligados podrán realizar los trámites relacionados con la formulación y presentación del dictamen </a:t>
            </a:r>
            <a:r>
              <a:rPr lang="es-ES" dirty="0" smtClean="0"/>
              <a:t>en materia de seguridad social.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ES" dirty="0" smtClean="0"/>
              <a:t>Para tal efecto, </a:t>
            </a:r>
            <a:r>
              <a:rPr lang="es-ES" dirty="0"/>
              <a:t>el contador público autorizado, patrón o sujeto obligado deberán contar con un certificado digital (archivo </a:t>
            </a:r>
            <a:r>
              <a:rPr lang="es-ES" dirty="0" smtClean="0"/>
              <a:t>.</a:t>
            </a:r>
            <a:r>
              <a:rPr lang="es-ES" dirty="0" err="1" smtClean="0"/>
              <a:t>cer</a:t>
            </a:r>
            <a:r>
              <a:rPr lang="es-ES" dirty="0"/>
              <a:t>) </a:t>
            </a:r>
            <a:r>
              <a:rPr lang="es-ES" dirty="0" smtClean="0"/>
              <a:t>y su respectiva </a:t>
            </a:r>
            <a:r>
              <a:rPr lang="es-ES" dirty="0"/>
              <a:t>llave pública (archivo .</a:t>
            </a:r>
            <a:r>
              <a:rPr lang="es-ES" dirty="0" err="1"/>
              <a:t>key</a:t>
            </a:r>
            <a:r>
              <a:rPr lang="es-ES" dirty="0"/>
              <a:t>) </a:t>
            </a:r>
            <a:r>
              <a:rPr lang="es-ES" dirty="0" smtClean="0"/>
              <a:t>vigentes.</a:t>
            </a:r>
            <a:endParaRPr lang="es-MX" dirty="0" smtClean="0"/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ES" dirty="0" smtClean="0"/>
              <a:t>El </a:t>
            </a:r>
            <a:r>
              <a:rPr lang="es-ES" dirty="0"/>
              <a:t>contador público </a:t>
            </a:r>
            <a:r>
              <a:rPr lang="es-ES" dirty="0" smtClean="0"/>
              <a:t>cuyo registro se </a:t>
            </a:r>
            <a:r>
              <a:rPr lang="es-ES" dirty="0"/>
              <a:t>encuentre en un estatus de “no localizado”, “baja” o “suspendido”, </a:t>
            </a:r>
            <a:r>
              <a:rPr lang="es-ES" dirty="0" smtClean="0"/>
              <a:t>solo podrá realizar trámites en este módulo una vez que aclare </a:t>
            </a:r>
            <a:r>
              <a:rPr lang="es-ES" dirty="0"/>
              <a:t>su situación ante el IMSS; </a:t>
            </a:r>
            <a:r>
              <a:rPr lang="es-ES" dirty="0" smtClean="0"/>
              <a:t>si su estatus es </a:t>
            </a:r>
            <a:r>
              <a:rPr lang="es-ES" dirty="0"/>
              <a:t>de “cancelado” no se </a:t>
            </a:r>
            <a:r>
              <a:rPr lang="es-ES" dirty="0" smtClean="0"/>
              <a:t>le </a:t>
            </a:r>
            <a:r>
              <a:rPr lang="es-ES" dirty="0"/>
              <a:t>permitirá acceso alguno al sistema.</a:t>
            </a:r>
            <a:endParaRPr lang="es-MX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42" y="1037635"/>
            <a:ext cx="2084834" cy="128101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611560" y="1340768"/>
            <a:ext cx="1586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lnSpc>
                <a:spcPct val="150000"/>
              </a:lnSpc>
              <a:defRPr sz="2800">
                <a:solidFill>
                  <a:srgbClr val="455E45"/>
                </a:solidFill>
                <a:latin typeface="Gill Sans MT" panose="020B05020201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s-MX" sz="2000" b="1" dirty="0">
                <a:solidFill>
                  <a:prstClr val="white"/>
                </a:solidFill>
              </a:rPr>
              <a:t>Módulo de</a:t>
            </a:r>
          </a:p>
          <a:p>
            <a:pPr>
              <a:lnSpc>
                <a:spcPct val="100000"/>
              </a:lnSpc>
            </a:pPr>
            <a:r>
              <a:rPr lang="es-MX" sz="2000" b="1" dirty="0" smtClean="0">
                <a:solidFill>
                  <a:prstClr val="white"/>
                </a:solidFill>
              </a:rPr>
              <a:t>Dictamen</a:t>
            </a:r>
            <a:endParaRPr lang="es-MX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30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38289"/>
            <a:ext cx="9252520" cy="6896288"/>
          </a:xfrm>
          <a:prstGeom prst="rect">
            <a:avLst/>
          </a:prstGeom>
        </p:spPr>
      </p:pic>
      <p:sp>
        <p:nvSpPr>
          <p:cNvPr id="14" name="1 Rectángulo"/>
          <p:cNvSpPr/>
          <p:nvPr/>
        </p:nvSpPr>
        <p:spPr>
          <a:xfrm>
            <a:off x="611560" y="2479536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ES" dirty="0" smtClean="0"/>
              <a:t>Los siguientes trámites continuarán realizándose en forma presencial ante la Subdelegación que corresponda al domicilio fiscal del patrón o sujeto obligado: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742950" lvl="1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dirty="0"/>
              <a:t>Aviso de dictamen (nuevo formato</a:t>
            </a:r>
            <a:r>
              <a:rPr lang="es-MX" dirty="0" smtClean="0"/>
              <a:t>)</a:t>
            </a:r>
          </a:p>
          <a:p>
            <a:pPr marL="742950" lvl="1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MX" sz="1200" dirty="0"/>
          </a:p>
          <a:p>
            <a:pPr marL="742950" lvl="1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dirty="0"/>
              <a:t>Dictamen por obra y por más de un ejercicio (nuevos formatos</a:t>
            </a:r>
            <a:r>
              <a:rPr lang="es-MX" dirty="0" smtClean="0"/>
              <a:t>)</a:t>
            </a:r>
          </a:p>
          <a:p>
            <a:pPr marL="742950" lvl="1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MX" sz="1200" dirty="0"/>
          </a:p>
          <a:p>
            <a:pPr marL="742950" lvl="1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dirty="0"/>
              <a:t>Solicitud de sustitución de contador público (escrito libre</a:t>
            </a:r>
            <a:r>
              <a:rPr lang="es-MX" dirty="0" smtClean="0"/>
              <a:t>)</a:t>
            </a:r>
          </a:p>
          <a:p>
            <a:pPr marL="742950" lvl="1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MX" sz="1200" dirty="0"/>
          </a:p>
          <a:p>
            <a:pPr marL="742950" lvl="1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dirty="0"/>
              <a:t>Solicitud de prórroga para la presentación del dictamen (escrito libre)</a:t>
            </a:r>
          </a:p>
        </p:txBody>
      </p:sp>
      <p:pic>
        <p:nvPicPr>
          <p:cNvPr id="8" name="Imagen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42" y="1037635"/>
            <a:ext cx="2084834" cy="128101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611560" y="1340768"/>
            <a:ext cx="1586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lnSpc>
                <a:spcPct val="150000"/>
              </a:lnSpc>
              <a:defRPr sz="2800">
                <a:solidFill>
                  <a:srgbClr val="455E45"/>
                </a:solidFill>
                <a:latin typeface="Gill Sans MT" panose="020B05020201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s-MX" sz="2000" b="1" dirty="0">
                <a:solidFill>
                  <a:prstClr val="white"/>
                </a:solidFill>
              </a:rPr>
              <a:t>Módulo de</a:t>
            </a:r>
          </a:p>
          <a:p>
            <a:pPr>
              <a:lnSpc>
                <a:spcPct val="100000"/>
              </a:lnSpc>
            </a:pPr>
            <a:r>
              <a:rPr lang="es-MX" sz="2000" b="1" dirty="0" smtClean="0">
                <a:solidFill>
                  <a:prstClr val="white"/>
                </a:solidFill>
              </a:rPr>
              <a:t>Dictamen</a:t>
            </a:r>
            <a:endParaRPr lang="es-MX" sz="2000" b="1" dirty="0">
              <a:solidFill>
                <a:prstClr val="white"/>
              </a:solidFill>
            </a:endParaRPr>
          </a:p>
        </p:txBody>
      </p:sp>
      <p:pic>
        <p:nvPicPr>
          <p:cNvPr id="15" name="Imagen 1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2735915" y="1196752"/>
            <a:ext cx="798645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1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38289"/>
            <a:ext cx="9252520" cy="6896288"/>
          </a:xfrm>
          <a:prstGeom prst="rect">
            <a:avLst/>
          </a:prstGeom>
        </p:spPr>
      </p:pic>
      <p:sp>
        <p:nvSpPr>
          <p:cNvPr id="14" name="1 Rectángulo"/>
          <p:cNvSpPr/>
          <p:nvPr/>
        </p:nvSpPr>
        <p:spPr>
          <a:xfrm>
            <a:off x="467544" y="2132856"/>
            <a:ext cx="813690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En </a:t>
            </a:r>
            <a:r>
              <a:rPr lang="es-ES" dirty="0" smtClean="0"/>
              <a:t>esta sección el </a:t>
            </a:r>
            <a:r>
              <a:rPr lang="es-ES" dirty="0"/>
              <a:t>contador público autorizado deberá proporcionar diversa información a efecto de registrar los </a:t>
            </a:r>
            <a:r>
              <a:rPr lang="es-ES" dirty="0" smtClean="0"/>
              <a:t>siguientes datos </a:t>
            </a:r>
            <a:r>
              <a:rPr lang="es-ES" dirty="0"/>
              <a:t>del patrón o sujeto </a:t>
            </a:r>
            <a:r>
              <a:rPr lang="es-ES" dirty="0" smtClean="0"/>
              <a:t>obligado que será dictaminado: </a:t>
            </a:r>
          </a:p>
          <a:p>
            <a:pPr algn="just"/>
            <a:endParaRPr lang="es-ES" sz="1600" dirty="0"/>
          </a:p>
          <a:p>
            <a:pPr marL="720725" lvl="0" indent="-274638">
              <a:buFont typeface="Wingdings" panose="05000000000000000000" pitchFamily="2" charset="2"/>
              <a:buChar char="ü"/>
            </a:pPr>
            <a:r>
              <a:rPr lang="es-MX" dirty="0" smtClean="0"/>
              <a:t>RFC </a:t>
            </a:r>
            <a:r>
              <a:rPr lang="es-MX" dirty="0"/>
              <a:t>del patrón o sujeto </a:t>
            </a:r>
            <a:r>
              <a:rPr lang="es-MX" dirty="0" smtClean="0"/>
              <a:t>obligado</a:t>
            </a:r>
          </a:p>
          <a:p>
            <a:pPr marL="720725" lvl="0" indent="-274638">
              <a:buFont typeface="Wingdings" panose="05000000000000000000" pitchFamily="2" charset="2"/>
              <a:buChar char="ü"/>
            </a:pPr>
            <a:endParaRPr lang="es-MX" sz="1000" dirty="0"/>
          </a:p>
          <a:p>
            <a:pPr marL="720725" lvl="0" indent="-274638">
              <a:buFont typeface="Wingdings" panose="05000000000000000000" pitchFamily="2" charset="2"/>
              <a:buChar char="ü"/>
            </a:pPr>
            <a:r>
              <a:rPr lang="es-MX" dirty="0"/>
              <a:t>Número de trabajadores </a:t>
            </a:r>
            <a:r>
              <a:rPr lang="es-MX" dirty="0" smtClean="0"/>
              <a:t>promedio</a:t>
            </a:r>
          </a:p>
          <a:p>
            <a:pPr marL="720725" lvl="0" indent="-274638">
              <a:buFont typeface="Wingdings" panose="05000000000000000000" pitchFamily="2" charset="2"/>
              <a:buChar char="ü"/>
            </a:pPr>
            <a:endParaRPr lang="es-MX" sz="1000" dirty="0"/>
          </a:p>
          <a:p>
            <a:pPr marL="720725" lvl="0" indent="-274638">
              <a:buFont typeface="Wingdings" panose="05000000000000000000" pitchFamily="2" charset="2"/>
              <a:buChar char="ü"/>
            </a:pPr>
            <a:r>
              <a:rPr lang="es-MX" dirty="0"/>
              <a:t>Número de registros </a:t>
            </a:r>
            <a:r>
              <a:rPr lang="es-MX" dirty="0" smtClean="0"/>
              <a:t>patronales</a:t>
            </a:r>
          </a:p>
          <a:p>
            <a:pPr marL="720725" lvl="0" indent="-274638">
              <a:buFont typeface="Wingdings" panose="05000000000000000000" pitchFamily="2" charset="2"/>
              <a:buChar char="ü"/>
            </a:pPr>
            <a:endParaRPr lang="es-MX" sz="1000" dirty="0"/>
          </a:p>
          <a:p>
            <a:pPr marL="720725" lvl="0" indent="-274638">
              <a:buFont typeface="Wingdings" panose="05000000000000000000" pitchFamily="2" charset="2"/>
              <a:buChar char="ü"/>
            </a:pPr>
            <a:r>
              <a:rPr lang="es-MX" dirty="0"/>
              <a:t>Contestar en forma afirmativa o negativa las siguientes preguntas: </a:t>
            </a:r>
          </a:p>
          <a:p>
            <a:pPr marL="1189037" lvl="1" indent="-285750">
              <a:buFont typeface="Arial" panose="020B0604020202020204" pitchFamily="34" charset="0"/>
              <a:buChar char="•"/>
            </a:pPr>
            <a:r>
              <a:rPr lang="es-MX" sz="1600" dirty="0"/>
              <a:t>¿Es patrón de la industria de la construcción? En caso negativo, contestar:</a:t>
            </a:r>
          </a:p>
          <a:p>
            <a:pPr marL="1189037" lvl="1" indent="-285750">
              <a:buFont typeface="Arial" panose="020B0604020202020204" pitchFamily="34" charset="0"/>
              <a:buChar char="•"/>
            </a:pPr>
            <a:r>
              <a:rPr lang="es-MX" sz="1600" dirty="0"/>
              <a:t>¿Realizó esporádicamente actividades de la construcción o presentó algún registro de obra en el ejercicio dictaminado? </a:t>
            </a:r>
          </a:p>
          <a:p>
            <a:pPr marL="1189037" lvl="1" indent="-285750">
              <a:buFont typeface="Arial" panose="020B0604020202020204" pitchFamily="34" charset="0"/>
              <a:buChar char="•"/>
            </a:pPr>
            <a:r>
              <a:rPr lang="es-MX" sz="1600" dirty="0"/>
              <a:t>¿Es un patrón o empresa valuada por el INFONAVIT?</a:t>
            </a:r>
          </a:p>
          <a:p>
            <a:pPr marL="720725" lvl="0" indent="-274638">
              <a:buFont typeface="Wingdings" panose="05000000000000000000" pitchFamily="2" charset="2"/>
              <a:buChar char="ü"/>
            </a:pPr>
            <a:endParaRPr lang="es-MX" sz="1000" dirty="0" smtClean="0"/>
          </a:p>
          <a:p>
            <a:pPr marL="720725" lvl="0" indent="-274638">
              <a:buFont typeface="Wingdings" panose="05000000000000000000" pitchFamily="2" charset="2"/>
              <a:buChar char="ü"/>
            </a:pPr>
            <a:r>
              <a:rPr lang="es-MX" dirty="0" smtClean="0"/>
              <a:t>Correo </a:t>
            </a:r>
            <a:r>
              <a:rPr lang="es-MX" dirty="0"/>
              <a:t>electrónico del patrón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456134" y="1484784"/>
            <a:ext cx="3107754" cy="490200"/>
            <a:chOff x="522190" y="2373482"/>
            <a:chExt cx="3905794" cy="393590"/>
          </a:xfrm>
        </p:grpSpPr>
        <p:sp>
          <p:nvSpPr>
            <p:cNvPr id="11" name="Rectángulo redondeado 10">
              <a:hlinkClick r:id="rId4" action="ppaction://hlinksldjump"/>
            </p:cNvPr>
            <p:cNvSpPr/>
            <p:nvPr/>
          </p:nvSpPr>
          <p:spPr>
            <a:xfrm>
              <a:off x="522190" y="2373482"/>
              <a:ext cx="3905794" cy="3935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68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1432317" y="2423838"/>
              <a:ext cx="2266992" cy="296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>
                  <a:solidFill>
                    <a:srgbClr val="684200"/>
                  </a:solidFill>
                </a:rPr>
                <a:t>Datos del Patrón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286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38289"/>
            <a:ext cx="9252520" cy="6896288"/>
          </a:xfrm>
          <a:prstGeom prst="rect">
            <a:avLst/>
          </a:prstGeom>
        </p:spPr>
      </p:pic>
      <p:sp>
        <p:nvSpPr>
          <p:cNvPr id="14" name="1 Rectángulo"/>
          <p:cNvSpPr/>
          <p:nvPr/>
        </p:nvSpPr>
        <p:spPr>
          <a:xfrm>
            <a:off x="467544" y="2132856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Una vez que el contador público autorizado concluye con el llenado de los datos del patrón a dictaminar deberá </a:t>
            </a:r>
            <a:r>
              <a:rPr lang="es-ES" b="1" dirty="0"/>
              <a:t>guardar la información proporcionada</a:t>
            </a:r>
            <a:r>
              <a:rPr lang="es-ES" dirty="0"/>
              <a:t>, </a:t>
            </a:r>
            <a:r>
              <a:rPr lang="es-ES" dirty="0" smtClean="0"/>
              <a:t>a fin de estar en posibilidad de iniciar con </a:t>
            </a:r>
            <a:r>
              <a:rPr lang="es-ES" dirty="0"/>
              <a:t>la formulación del </a:t>
            </a:r>
            <a:r>
              <a:rPr lang="es-ES" dirty="0" smtClean="0"/>
              <a:t>dictamen.</a:t>
            </a:r>
            <a:endParaRPr lang="es-MX" dirty="0"/>
          </a:p>
        </p:txBody>
      </p:sp>
      <p:grpSp>
        <p:nvGrpSpPr>
          <p:cNvPr id="8" name="Grupo 7"/>
          <p:cNvGrpSpPr/>
          <p:nvPr/>
        </p:nvGrpSpPr>
        <p:grpSpPr>
          <a:xfrm>
            <a:off x="456134" y="1484784"/>
            <a:ext cx="3107754" cy="490200"/>
            <a:chOff x="522190" y="2373482"/>
            <a:chExt cx="3905794" cy="393590"/>
          </a:xfrm>
        </p:grpSpPr>
        <p:sp>
          <p:nvSpPr>
            <p:cNvPr id="11" name="Rectángulo redondeado 10">
              <a:hlinkClick r:id="rId4" action="ppaction://hlinksldjump"/>
            </p:cNvPr>
            <p:cNvSpPr/>
            <p:nvPr/>
          </p:nvSpPr>
          <p:spPr>
            <a:xfrm>
              <a:off x="522190" y="2373482"/>
              <a:ext cx="3905794" cy="3935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68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1432317" y="2423838"/>
              <a:ext cx="2266992" cy="296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>
                  <a:solidFill>
                    <a:srgbClr val="684200"/>
                  </a:solidFill>
                </a:rPr>
                <a:t>Datos del Patrón</a:t>
              </a: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1" b="20951"/>
          <a:stretch/>
        </p:blipFill>
        <p:spPr bwMode="auto">
          <a:xfrm>
            <a:off x="827584" y="3148432"/>
            <a:ext cx="7344816" cy="308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lipse 9">
            <a:hlinkClick r:id="rId6" action="ppaction://hlinksldjump"/>
          </p:cNvPr>
          <p:cNvSpPr/>
          <p:nvPr/>
        </p:nvSpPr>
        <p:spPr>
          <a:xfrm>
            <a:off x="8172400" y="5933808"/>
            <a:ext cx="792088" cy="735552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108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38289"/>
            <a:ext cx="9252520" cy="6896288"/>
          </a:xfrm>
          <a:prstGeom prst="rect">
            <a:avLst/>
          </a:prstGeom>
        </p:spPr>
      </p:pic>
      <p:sp>
        <p:nvSpPr>
          <p:cNvPr id="14" name="1 Rectángulo"/>
          <p:cNvSpPr/>
          <p:nvPr/>
        </p:nvSpPr>
        <p:spPr>
          <a:xfrm>
            <a:off x="467544" y="2145630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Acto seguido, el CPA realizará la carga de un </a:t>
            </a:r>
            <a:r>
              <a:rPr lang="es-ES" dirty="0"/>
              <a:t>archivo que contenga los </a:t>
            </a:r>
            <a:r>
              <a:rPr lang="es-ES" b="1" dirty="0"/>
              <a:t>registros patronales a dictaminar</a:t>
            </a:r>
            <a:r>
              <a:rPr lang="es-ES" dirty="0"/>
              <a:t>, previa verificación con el patrón o sujeto obligado que dichos registros patronales estuvieron vigentes en el ejercicio dictaminado.</a:t>
            </a:r>
            <a:endParaRPr lang="es-MX" dirty="0"/>
          </a:p>
        </p:txBody>
      </p:sp>
      <p:grpSp>
        <p:nvGrpSpPr>
          <p:cNvPr id="8" name="Grupo 7"/>
          <p:cNvGrpSpPr/>
          <p:nvPr/>
        </p:nvGrpSpPr>
        <p:grpSpPr>
          <a:xfrm>
            <a:off x="456134" y="1484784"/>
            <a:ext cx="3107754" cy="490200"/>
            <a:chOff x="522190" y="2373482"/>
            <a:chExt cx="3905794" cy="393590"/>
          </a:xfrm>
        </p:grpSpPr>
        <p:sp>
          <p:nvSpPr>
            <p:cNvPr id="11" name="Rectángulo redondeado 10">
              <a:hlinkClick r:id="rId4" action="ppaction://hlinksldjump"/>
            </p:cNvPr>
            <p:cNvSpPr/>
            <p:nvPr/>
          </p:nvSpPr>
          <p:spPr>
            <a:xfrm>
              <a:off x="522190" y="2373482"/>
              <a:ext cx="3905794" cy="3935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68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898526" y="2423838"/>
              <a:ext cx="3167463" cy="296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rgbClr val="684200"/>
                  </a:solidFill>
                </a:rPr>
                <a:t>Registros Patronales</a:t>
              </a:r>
              <a:endParaRPr lang="es-MX" b="1" dirty="0">
                <a:solidFill>
                  <a:srgbClr val="684200"/>
                </a:solidFill>
              </a:endParaRPr>
            </a:p>
          </p:txBody>
        </p:sp>
      </p:grpSp>
      <p:grpSp>
        <p:nvGrpSpPr>
          <p:cNvPr id="7" name="3 Grupo"/>
          <p:cNvGrpSpPr/>
          <p:nvPr/>
        </p:nvGrpSpPr>
        <p:grpSpPr>
          <a:xfrm>
            <a:off x="899592" y="3239606"/>
            <a:ext cx="7093296" cy="3069714"/>
            <a:chOff x="539552" y="908720"/>
            <a:chExt cx="8130816" cy="3343275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44" b="20791"/>
            <a:stretch/>
          </p:blipFill>
          <p:spPr bwMode="auto">
            <a:xfrm>
              <a:off x="539552" y="908720"/>
              <a:ext cx="8130816" cy="3343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1 Rectángulo"/>
            <p:cNvSpPr/>
            <p:nvPr/>
          </p:nvSpPr>
          <p:spPr>
            <a:xfrm>
              <a:off x="5797252" y="3618756"/>
              <a:ext cx="1872208" cy="6332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12" name="Elipse 11">
            <a:hlinkClick r:id="rId6" action="ppaction://hlinksldjump"/>
          </p:cNvPr>
          <p:cNvSpPr/>
          <p:nvPr/>
        </p:nvSpPr>
        <p:spPr>
          <a:xfrm>
            <a:off x="8172400" y="5861800"/>
            <a:ext cx="792088" cy="735552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018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-27384"/>
            <a:ext cx="9252520" cy="6896288"/>
          </a:xfrm>
          <a:prstGeom prst="rect">
            <a:avLst/>
          </a:prstGeom>
        </p:spPr>
      </p:pic>
      <p:sp>
        <p:nvSpPr>
          <p:cNvPr id="14" name="1 Rectángulo"/>
          <p:cNvSpPr/>
          <p:nvPr/>
        </p:nvSpPr>
        <p:spPr>
          <a:xfrm>
            <a:off x="3739445" y="1425550"/>
            <a:ext cx="51530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ES" dirty="0" smtClean="0"/>
              <a:t>Con la información ingresada en esta sección, se tendrá por cumplido lo señalado en los artículos 166 y 167 del RACERF:</a:t>
            </a:r>
            <a:endParaRPr lang="es-MX" dirty="0"/>
          </a:p>
        </p:txBody>
      </p:sp>
      <p:grpSp>
        <p:nvGrpSpPr>
          <p:cNvPr id="11" name="Grupo 10"/>
          <p:cNvGrpSpPr/>
          <p:nvPr/>
        </p:nvGrpSpPr>
        <p:grpSpPr>
          <a:xfrm>
            <a:off x="456134" y="1426632"/>
            <a:ext cx="3107754" cy="490200"/>
            <a:chOff x="522190" y="2373482"/>
            <a:chExt cx="3905794" cy="393590"/>
          </a:xfrm>
        </p:grpSpPr>
        <p:sp>
          <p:nvSpPr>
            <p:cNvPr id="13" name="Rectángulo redondeado 12">
              <a:hlinkClick r:id="rId4" action="ppaction://hlinksldjump"/>
            </p:cNvPr>
            <p:cNvSpPr/>
            <p:nvPr/>
          </p:nvSpPr>
          <p:spPr>
            <a:xfrm>
              <a:off x="522190" y="2373482"/>
              <a:ext cx="3905794" cy="3935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68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989025" y="2423838"/>
              <a:ext cx="2895966" cy="296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rgbClr val="684200"/>
                  </a:solidFill>
                </a:rPr>
                <a:t>Información Patronal</a:t>
              </a:r>
              <a:endParaRPr lang="es-MX" b="1" dirty="0">
                <a:solidFill>
                  <a:srgbClr val="684200"/>
                </a:solidFill>
              </a:endParaRPr>
            </a:p>
          </p:txBody>
        </p:sp>
      </p:grpSp>
      <p:sp>
        <p:nvSpPr>
          <p:cNvPr id="8" name="1 Rectángulo"/>
          <p:cNvSpPr/>
          <p:nvPr/>
        </p:nvSpPr>
        <p:spPr>
          <a:xfrm>
            <a:off x="611560" y="2564904"/>
            <a:ext cx="34563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lvl="1" indent="-261938" algn="just">
              <a:buClr>
                <a:schemeClr val="accent6">
                  <a:lumMod val="50000"/>
                </a:schemeClr>
              </a:buClr>
              <a:buFont typeface="+mj-lt"/>
              <a:buAutoNum type="romanUcPeriod"/>
            </a:pPr>
            <a:r>
              <a:rPr lang="es-MX" sz="1600" dirty="0" smtClean="0"/>
              <a:t>Informe de la situación del patrón</a:t>
            </a:r>
          </a:p>
          <a:p>
            <a:pPr marL="354013" lvl="1" indent="-261938" algn="just">
              <a:buClr>
                <a:schemeClr val="accent6">
                  <a:lumMod val="50000"/>
                </a:schemeClr>
              </a:buClr>
              <a:buFont typeface="+mj-lt"/>
              <a:buAutoNum type="romanUcPeriod"/>
            </a:pPr>
            <a:endParaRPr lang="es-MX" sz="1200" dirty="0"/>
          </a:p>
          <a:p>
            <a:pPr marL="354013" lvl="1" indent="-261938" algn="just">
              <a:buClr>
                <a:schemeClr val="accent6">
                  <a:lumMod val="50000"/>
                </a:schemeClr>
              </a:buClr>
              <a:buFont typeface="+mj-lt"/>
              <a:buAutoNum type="romanUcPeriod"/>
            </a:pPr>
            <a:r>
              <a:rPr lang="es-MX" sz="1600" dirty="0" smtClean="0"/>
              <a:t>Cuotas omitidas y determinadas</a:t>
            </a:r>
          </a:p>
          <a:p>
            <a:pPr marL="354013" lvl="1" indent="-261938" algn="just">
              <a:buClr>
                <a:schemeClr val="accent6">
                  <a:lumMod val="50000"/>
                </a:schemeClr>
              </a:buClr>
              <a:buFont typeface="+mj-lt"/>
              <a:buAutoNum type="romanUcPeriod"/>
            </a:pPr>
            <a:endParaRPr lang="es-MX" sz="1200" dirty="0"/>
          </a:p>
          <a:p>
            <a:pPr marL="354013" lvl="1" indent="-261938" algn="just">
              <a:buClr>
                <a:schemeClr val="accent6">
                  <a:lumMod val="50000"/>
                </a:schemeClr>
              </a:buClr>
              <a:buFont typeface="+mj-lt"/>
              <a:buAutoNum type="romanUcPeriod"/>
            </a:pPr>
            <a:r>
              <a:rPr lang="es-MX" sz="1600" dirty="0" smtClean="0"/>
              <a:t>Conceptos de percepción y pagos a personas físicas</a:t>
            </a:r>
          </a:p>
          <a:p>
            <a:pPr marL="354013" lvl="1" indent="-261938" algn="just">
              <a:buClr>
                <a:schemeClr val="accent6">
                  <a:lumMod val="50000"/>
                </a:schemeClr>
              </a:buClr>
              <a:buFont typeface="+mj-lt"/>
              <a:buAutoNum type="romanUcPeriod"/>
            </a:pPr>
            <a:endParaRPr lang="es-MX" sz="1000" dirty="0" smtClean="0"/>
          </a:p>
          <a:p>
            <a:pPr marL="354013" lvl="1" indent="-261938" algn="just">
              <a:buClr>
                <a:schemeClr val="accent6">
                  <a:lumMod val="50000"/>
                </a:schemeClr>
              </a:buClr>
              <a:buFont typeface="+mj-lt"/>
              <a:buAutoNum type="romanUcPeriod"/>
            </a:pPr>
            <a:endParaRPr lang="es-MX" sz="1000" dirty="0"/>
          </a:p>
          <a:p>
            <a:pPr marL="354013" lvl="1" indent="-261938" algn="just">
              <a:buClr>
                <a:schemeClr val="accent6">
                  <a:lumMod val="50000"/>
                </a:schemeClr>
              </a:buClr>
              <a:buFont typeface="+mj-lt"/>
              <a:buAutoNum type="romanUcPeriod"/>
            </a:pPr>
            <a:endParaRPr lang="es-MX" sz="1000" dirty="0" smtClean="0"/>
          </a:p>
          <a:p>
            <a:pPr marL="354013" lvl="1" indent="-261938" algn="just">
              <a:buClr>
                <a:schemeClr val="accent6">
                  <a:lumMod val="50000"/>
                </a:schemeClr>
              </a:buClr>
              <a:buFont typeface="+mj-lt"/>
              <a:buAutoNum type="romanUcPeriod"/>
            </a:pPr>
            <a:endParaRPr lang="es-MX" sz="1000" dirty="0"/>
          </a:p>
          <a:p>
            <a:pPr marL="354013" lvl="1" indent="-261938" algn="just">
              <a:buClr>
                <a:schemeClr val="accent6">
                  <a:lumMod val="50000"/>
                </a:schemeClr>
              </a:buClr>
              <a:buFont typeface="+mj-lt"/>
              <a:buAutoNum type="romanUcPeriod"/>
            </a:pPr>
            <a:r>
              <a:rPr lang="es-MX" sz="1600" dirty="0" smtClean="0"/>
              <a:t>Conciliación de percepciones y balanza de comprobación</a:t>
            </a:r>
          </a:p>
          <a:p>
            <a:pPr marL="354013" lvl="1" indent="-261938" algn="just">
              <a:buClr>
                <a:schemeClr val="accent6">
                  <a:lumMod val="50000"/>
                </a:schemeClr>
              </a:buClr>
              <a:buFont typeface="+mj-lt"/>
              <a:buAutoNum type="romanUcPeriod"/>
            </a:pPr>
            <a:endParaRPr lang="es-MX" sz="1200" dirty="0"/>
          </a:p>
          <a:p>
            <a:pPr marL="354013" lvl="1" indent="-261938" algn="just">
              <a:buClr>
                <a:schemeClr val="accent6">
                  <a:lumMod val="50000"/>
                </a:schemeClr>
              </a:buClr>
              <a:buFont typeface="+mj-lt"/>
              <a:buAutoNum type="romanUcPeriod"/>
            </a:pPr>
            <a:r>
              <a:rPr lang="es-MX" sz="1600" dirty="0" smtClean="0"/>
              <a:t>Clasificación de la empresa</a:t>
            </a:r>
          </a:p>
          <a:p>
            <a:pPr marL="92075" lvl="1" algn="just">
              <a:buClr>
                <a:schemeClr val="accent6">
                  <a:lumMod val="50000"/>
                </a:schemeClr>
              </a:buClr>
              <a:buFont typeface="+mj-lt"/>
              <a:buAutoNum type="romanUcPeriod"/>
            </a:pPr>
            <a:endParaRPr lang="es-MX" sz="1200" dirty="0" smtClean="0"/>
          </a:p>
          <a:p>
            <a:pPr marL="92075" lvl="1" algn="just">
              <a:buClr>
                <a:schemeClr val="accent6">
                  <a:lumMod val="50000"/>
                </a:schemeClr>
              </a:buClr>
              <a:buFont typeface="+mj-lt"/>
              <a:buAutoNum type="romanUcPeriod"/>
            </a:pPr>
            <a:endParaRPr lang="es-MX" sz="1200" dirty="0"/>
          </a:p>
          <a:p>
            <a:pPr marL="92075" lvl="1" algn="just">
              <a:buClr>
                <a:schemeClr val="accent6">
                  <a:lumMod val="50000"/>
                </a:schemeClr>
              </a:buClr>
              <a:buFont typeface="+mj-lt"/>
              <a:buAutoNum type="romanUcPeriod"/>
            </a:pPr>
            <a:endParaRPr lang="es-MX" sz="1200" dirty="0"/>
          </a:p>
          <a:p>
            <a:pPr marL="92075" lvl="1" algn="just">
              <a:buClr>
                <a:schemeClr val="accent6">
                  <a:lumMod val="50000"/>
                </a:schemeClr>
              </a:buClr>
            </a:pPr>
            <a:r>
              <a:rPr lang="es-MX" sz="1600" dirty="0" smtClean="0">
                <a:solidFill>
                  <a:schemeClr val="accent6">
                    <a:lumMod val="50000"/>
                  </a:schemeClr>
                </a:solidFill>
              </a:rPr>
              <a:t> *</a:t>
            </a:r>
            <a:r>
              <a:rPr lang="es-MX" sz="1600" dirty="0" smtClean="0"/>
              <a:t>  Cédulas de la Construcción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3911298" y="2613036"/>
            <a:ext cx="4444399" cy="323165"/>
            <a:chOff x="3911298" y="3258157"/>
            <a:chExt cx="3843555" cy="323165"/>
          </a:xfrm>
        </p:grpSpPr>
        <p:cxnSp>
          <p:nvCxnSpPr>
            <p:cNvPr id="17" name="Conector recto 16"/>
            <p:cNvCxnSpPr/>
            <p:nvPr/>
          </p:nvCxnSpPr>
          <p:spPr>
            <a:xfrm>
              <a:off x="3911298" y="3409785"/>
              <a:ext cx="1065619" cy="1396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ángulo 3"/>
            <p:cNvSpPr/>
            <p:nvPr/>
          </p:nvSpPr>
          <p:spPr>
            <a:xfrm>
              <a:off x="4976918" y="3258157"/>
              <a:ext cx="2777935" cy="323165"/>
            </a:xfrm>
            <a:prstGeom prst="rect">
              <a:avLst/>
            </a:prstGeom>
            <a:ln>
              <a:solidFill>
                <a:schemeClr val="accent6">
                  <a:lumMod val="50000"/>
                </a:schemeClr>
              </a:solidFill>
              <a:prstDash val="sysDash"/>
            </a:ln>
          </p:spPr>
          <p:txBody>
            <a:bodyPr wrap="square">
              <a:spAutoFit/>
            </a:bodyPr>
            <a:lstStyle/>
            <a:p>
              <a:pPr marL="182563" lvl="1" indent="-182563">
                <a:buClr>
                  <a:schemeClr val="accent6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s-MX" sz="1500" b="1" dirty="0" smtClean="0"/>
                <a:t>Cuotas </a:t>
              </a:r>
              <a:r>
                <a:rPr lang="es-MX" sz="1500" b="1" dirty="0"/>
                <a:t>pagadas al Instituto</a:t>
              </a: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3837481" y="3028325"/>
            <a:ext cx="4518217" cy="323165"/>
            <a:chOff x="3961401" y="3258157"/>
            <a:chExt cx="3508200" cy="508219"/>
          </a:xfrm>
        </p:grpSpPr>
        <p:cxnSp>
          <p:nvCxnSpPr>
            <p:cNvPr id="22" name="Conector recto 21"/>
            <p:cNvCxnSpPr/>
            <p:nvPr/>
          </p:nvCxnSpPr>
          <p:spPr>
            <a:xfrm flipV="1">
              <a:off x="3961401" y="3435303"/>
              <a:ext cx="1017611" cy="3589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ángulo 22"/>
            <p:cNvSpPr/>
            <p:nvPr/>
          </p:nvSpPr>
          <p:spPr>
            <a:xfrm>
              <a:off x="4975469" y="3258157"/>
              <a:ext cx="2494132" cy="508219"/>
            </a:xfrm>
            <a:prstGeom prst="rect">
              <a:avLst/>
            </a:prstGeom>
            <a:ln>
              <a:solidFill>
                <a:schemeClr val="accent6">
                  <a:lumMod val="50000"/>
                </a:schemeClr>
              </a:solidFill>
              <a:prstDash val="sysDash"/>
            </a:ln>
          </p:spPr>
          <p:txBody>
            <a:bodyPr wrap="square">
              <a:spAutoFit/>
            </a:bodyPr>
            <a:lstStyle/>
            <a:p>
              <a:pPr marL="182563" lvl="1" indent="-182563">
                <a:buClr>
                  <a:schemeClr val="accent6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s-MX" sz="1500" b="1" dirty="0" smtClean="0"/>
                <a:t>Cédulas de diferencias y pagos</a:t>
              </a:r>
              <a:endParaRPr lang="es-MX" sz="1500" b="1" dirty="0"/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4067943" y="3462666"/>
            <a:ext cx="4824537" cy="1015663"/>
            <a:chOff x="3926560" y="3258157"/>
            <a:chExt cx="4697523" cy="1015663"/>
          </a:xfrm>
        </p:grpSpPr>
        <p:cxnSp>
          <p:nvCxnSpPr>
            <p:cNvPr id="25" name="Conector recto 24"/>
            <p:cNvCxnSpPr/>
            <p:nvPr/>
          </p:nvCxnSpPr>
          <p:spPr>
            <a:xfrm>
              <a:off x="3926560" y="3401612"/>
              <a:ext cx="1013799" cy="8173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ángulo 25"/>
            <p:cNvSpPr/>
            <p:nvPr/>
          </p:nvSpPr>
          <p:spPr>
            <a:xfrm>
              <a:off x="4965948" y="3258157"/>
              <a:ext cx="3658135" cy="1015663"/>
            </a:xfrm>
            <a:prstGeom prst="rect">
              <a:avLst/>
            </a:prstGeom>
            <a:ln>
              <a:solidFill>
                <a:schemeClr val="accent6">
                  <a:lumMod val="50000"/>
                </a:schemeClr>
              </a:solidFill>
              <a:prstDash val="sysDash"/>
            </a:ln>
          </p:spPr>
          <p:txBody>
            <a:bodyPr wrap="square">
              <a:spAutoFit/>
            </a:bodyPr>
            <a:lstStyle/>
            <a:p>
              <a:pPr marL="182563" lvl="1" indent="-182563">
                <a:buClr>
                  <a:schemeClr val="accent6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s-MX" sz="1500" b="1" dirty="0"/>
                <a:t>Remuneraciones pagadas a los </a:t>
              </a:r>
              <a:r>
                <a:rPr lang="es-MX" sz="1500" b="1" dirty="0" smtClean="0"/>
                <a:t>trabajadores</a:t>
              </a:r>
              <a:endParaRPr lang="es-MX" sz="1500" b="1" dirty="0"/>
            </a:p>
            <a:p>
              <a:pPr marL="182563" lvl="1" indent="-182563">
                <a:buClr>
                  <a:schemeClr val="accent6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s-MX" sz="1500" b="1" dirty="0"/>
                <a:t>Prestaciones otorgadas a los </a:t>
              </a:r>
              <a:r>
                <a:rPr lang="es-MX" sz="1500" b="1" dirty="0" smtClean="0"/>
                <a:t>trabajadores</a:t>
              </a:r>
              <a:endParaRPr lang="es-MX" sz="1500" b="1" dirty="0"/>
            </a:p>
            <a:p>
              <a:pPr marL="182563" lvl="1" indent="-182563">
                <a:buClr>
                  <a:schemeClr val="accent6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s-MX" sz="1500" b="1" dirty="0"/>
                <a:t>Pagos a personas físicas</a:t>
              </a: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4063698" y="4582806"/>
            <a:ext cx="3676654" cy="323165"/>
            <a:chOff x="3911298" y="3258157"/>
            <a:chExt cx="3172365" cy="323165"/>
          </a:xfrm>
        </p:grpSpPr>
        <p:cxnSp>
          <p:nvCxnSpPr>
            <p:cNvPr id="28" name="Conector recto 27"/>
            <p:cNvCxnSpPr>
              <a:endCxn id="29" idx="1"/>
            </p:cNvCxnSpPr>
            <p:nvPr/>
          </p:nvCxnSpPr>
          <p:spPr>
            <a:xfrm>
              <a:off x="3911298" y="3409785"/>
              <a:ext cx="920168" cy="9955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ángulo 28"/>
            <p:cNvSpPr/>
            <p:nvPr/>
          </p:nvSpPr>
          <p:spPr>
            <a:xfrm>
              <a:off x="4831466" y="3258157"/>
              <a:ext cx="2252197" cy="323165"/>
            </a:xfrm>
            <a:prstGeom prst="rect">
              <a:avLst/>
            </a:prstGeom>
            <a:ln>
              <a:solidFill>
                <a:schemeClr val="accent6">
                  <a:lumMod val="50000"/>
                </a:schemeClr>
              </a:solidFill>
              <a:prstDash val="sysDash"/>
            </a:ln>
          </p:spPr>
          <p:txBody>
            <a:bodyPr wrap="square">
              <a:spAutoFit/>
            </a:bodyPr>
            <a:lstStyle/>
            <a:p>
              <a:pPr marL="182563" lvl="1" indent="-182563">
                <a:buClr>
                  <a:schemeClr val="accent6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s-MX" sz="1500" b="1" dirty="0" smtClean="0"/>
                <a:t>Balanza de comprobación</a:t>
              </a:r>
              <a:endParaRPr lang="es-MX" sz="1500" b="1" dirty="0"/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3355423" y="5054998"/>
            <a:ext cx="5537056" cy="784830"/>
            <a:chOff x="3926560" y="3081066"/>
            <a:chExt cx="5391284" cy="784830"/>
          </a:xfrm>
        </p:grpSpPr>
        <p:cxnSp>
          <p:nvCxnSpPr>
            <p:cNvPr id="34" name="Conector recto 33"/>
            <p:cNvCxnSpPr/>
            <p:nvPr/>
          </p:nvCxnSpPr>
          <p:spPr>
            <a:xfrm>
              <a:off x="3926560" y="3401613"/>
              <a:ext cx="1727995" cy="13584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ángulo 34"/>
            <p:cNvSpPr/>
            <p:nvPr/>
          </p:nvSpPr>
          <p:spPr>
            <a:xfrm>
              <a:off x="5659709" y="3081066"/>
              <a:ext cx="3658135" cy="784830"/>
            </a:xfrm>
            <a:prstGeom prst="rect">
              <a:avLst/>
            </a:prstGeom>
            <a:ln>
              <a:solidFill>
                <a:schemeClr val="accent6">
                  <a:lumMod val="50000"/>
                </a:schemeClr>
              </a:solidFill>
              <a:prstDash val="sysDash"/>
            </a:ln>
          </p:spPr>
          <p:txBody>
            <a:bodyPr wrap="square">
              <a:spAutoFit/>
            </a:bodyPr>
            <a:lstStyle/>
            <a:p>
              <a:pPr marL="182563" lvl="1" indent="-182563">
                <a:buClr>
                  <a:schemeClr val="accent6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s-MX" sz="1500" b="1" dirty="0" smtClean="0"/>
                <a:t>Clasificación de Empresas</a:t>
              </a:r>
            </a:p>
            <a:p>
              <a:pPr marL="182563" lvl="1" indent="-182563">
                <a:buClr>
                  <a:schemeClr val="accent6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s-MX" sz="1500" b="1" dirty="0" smtClean="0"/>
                <a:t>Prestación de servicios de personal</a:t>
              </a:r>
              <a:endParaRPr lang="es-MX" sz="1500" b="1" dirty="0"/>
            </a:p>
            <a:p>
              <a:pPr marL="182563" lvl="1" indent="-182563">
                <a:buClr>
                  <a:schemeClr val="accent6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s-MX" sz="1500" b="1" dirty="0" smtClean="0"/>
                <a:t>Subcontratación de personal</a:t>
              </a:r>
              <a:endParaRPr lang="es-MX" sz="1500" b="1" dirty="0"/>
            </a:p>
          </p:txBody>
        </p:sp>
      </p:grpSp>
      <p:grpSp>
        <p:nvGrpSpPr>
          <p:cNvPr id="38" name="Grupo 37"/>
          <p:cNvGrpSpPr/>
          <p:nvPr/>
        </p:nvGrpSpPr>
        <p:grpSpPr>
          <a:xfrm>
            <a:off x="3291058" y="5973407"/>
            <a:ext cx="4449294" cy="323165"/>
            <a:chOff x="3911298" y="3258157"/>
            <a:chExt cx="2881182" cy="323165"/>
          </a:xfrm>
        </p:grpSpPr>
        <p:cxnSp>
          <p:nvCxnSpPr>
            <p:cNvPr id="39" name="Conector recto 38"/>
            <p:cNvCxnSpPr>
              <a:endCxn id="40" idx="1"/>
            </p:cNvCxnSpPr>
            <p:nvPr/>
          </p:nvCxnSpPr>
          <p:spPr>
            <a:xfrm>
              <a:off x="3911298" y="3409785"/>
              <a:ext cx="1190914" cy="9955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ángulo 39"/>
            <p:cNvSpPr/>
            <p:nvPr/>
          </p:nvSpPr>
          <p:spPr>
            <a:xfrm>
              <a:off x="5102212" y="3258157"/>
              <a:ext cx="1690268" cy="323165"/>
            </a:xfrm>
            <a:prstGeom prst="rect">
              <a:avLst/>
            </a:prstGeom>
            <a:ln>
              <a:solidFill>
                <a:schemeClr val="accent6">
                  <a:lumMod val="50000"/>
                </a:schemeClr>
              </a:solidFill>
              <a:prstDash val="sysDash"/>
            </a:ln>
          </p:spPr>
          <p:txBody>
            <a:bodyPr wrap="square">
              <a:spAutoFit/>
            </a:bodyPr>
            <a:lstStyle/>
            <a:p>
              <a:pPr marL="182563" lvl="1" indent="-182563">
                <a:buClr>
                  <a:schemeClr val="accent6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s-MX" sz="1500" b="1" dirty="0" smtClean="0"/>
                <a:t>Obras de construcción</a:t>
              </a:r>
              <a:endParaRPr lang="es-MX" sz="1500" b="1" dirty="0"/>
            </a:p>
          </p:txBody>
        </p:sp>
      </p:grpSp>
      <p:pic>
        <p:nvPicPr>
          <p:cNvPr id="53" name="Imagen 52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3442" y="1827154"/>
            <a:ext cx="359695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7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2115"/>
            <a:ext cx="9252520" cy="6896288"/>
          </a:xfrm>
          <a:prstGeom prst="rect">
            <a:avLst/>
          </a:prstGeom>
        </p:spPr>
      </p:pic>
      <p:pic>
        <p:nvPicPr>
          <p:cNvPr id="3" name="Imagen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3694"/>
            <a:ext cx="5050507" cy="72556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23528" y="1617710"/>
            <a:ext cx="3681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lnSpc>
                <a:spcPct val="150000"/>
              </a:lnSpc>
              <a:defRPr sz="2800">
                <a:solidFill>
                  <a:srgbClr val="455E45"/>
                </a:solidFill>
                <a:latin typeface="Gill Sans MT" panose="020B05020201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s-MX" sz="2400" b="1" dirty="0">
                <a:solidFill>
                  <a:prstClr val="white"/>
                </a:solidFill>
              </a:rPr>
              <a:t>Módulo </a:t>
            </a:r>
            <a:r>
              <a:rPr lang="es-MX" sz="2400" b="1" dirty="0" smtClean="0">
                <a:solidFill>
                  <a:prstClr val="white"/>
                </a:solidFill>
              </a:rPr>
              <a:t>de Contadores</a:t>
            </a:r>
            <a:endParaRPr lang="es-MX" sz="2400" b="1" dirty="0">
              <a:solidFill>
                <a:prstClr val="white"/>
              </a:solidFill>
            </a:endParaRPr>
          </a:p>
        </p:txBody>
      </p:sp>
      <p:sp>
        <p:nvSpPr>
          <p:cNvPr id="14" name="Rectángulo redondeado 13">
            <a:hlinkClick r:id="rId7" action="ppaction://hlinksldjump"/>
          </p:cNvPr>
          <p:cNvSpPr/>
          <p:nvPr/>
        </p:nvSpPr>
        <p:spPr>
          <a:xfrm>
            <a:off x="3115748" y="2670362"/>
            <a:ext cx="2764431" cy="6742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5CAA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15" name="Rectángulo redondeado 14">
            <a:hlinkClick r:id="rId8" action="ppaction://hlinksldjump"/>
          </p:cNvPr>
          <p:cNvSpPr/>
          <p:nvPr/>
        </p:nvSpPr>
        <p:spPr>
          <a:xfrm>
            <a:off x="6051984" y="2670362"/>
            <a:ext cx="2764431" cy="6742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5CAA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16" name="Rectángulo redondeado 15">
            <a:hlinkClick r:id="rId9" action="ppaction://hlinksldjump"/>
          </p:cNvPr>
          <p:cNvSpPr/>
          <p:nvPr/>
        </p:nvSpPr>
        <p:spPr>
          <a:xfrm>
            <a:off x="120351" y="3695069"/>
            <a:ext cx="2764431" cy="6742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5CAA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17" name="Rectángulo redondeado 16">
            <a:hlinkClick r:id="rId10" action="ppaction://hlinksldjump"/>
          </p:cNvPr>
          <p:cNvSpPr/>
          <p:nvPr/>
        </p:nvSpPr>
        <p:spPr>
          <a:xfrm>
            <a:off x="3107770" y="3695069"/>
            <a:ext cx="2764431" cy="6742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5CAA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6044006" y="3695069"/>
            <a:ext cx="2764431" cy="6742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5CAA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2847574" y="5012163"/>
            <a:ext cx="3244416" cy="830581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20351" y="2670362"/>
            <a:ext cx="2764431" cy="674251"/>
            <a:chOff x="120351" y="2670362"/>
            <a:chExt cx="2764431" cy="674251"/>
          </a:xfrm>
        </p:grpSpPr>
        <p:sp>
          <p:nvSpPr>
            <p:cNvPr id="6" name="Rectángulo redondeado 5">
              <a:hlinkClick r:id="rId3" action="ppaction://hlinksldjump"/>
            </p:cNvPr>
            <p:cNvSpPr/>
            <p:nvPr/>
          </p:nvSpPr>
          <p:spPr>
            <a:xfrm>
              <a:off x="120351" y="2670362"/>
              <a:ext cx="2764431" cy="67425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5CAA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7" name="Rectángulo 6"/>
            <p:cNvSpPr/>
            <p:nvPr/>
          </p:nvSpPr>
          <p:spPr>
            <a:xfrm>
              <a:off x="284184" y="2780928"/>
              <a:ext cx="24367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>
                  <a:solidFill>
                    <a:srgbClr val="006629"/>
                  </a:solidFill>
                  <a:latin typeface="Gill Sans MT" panose="020B0502020104020203" pitchFamily="34" charset="0"/>
                </a:rPr>
                <a:t>Solicitud de Registro</a:t>
              </a:r>
            </a:p>
          </p:txBody>
        </p:sp>
      </p:grpSp>
      <p:sp>
        <p:nvSpPr>
          <p:cNvPr id="20" name="Rectángulo 19"/>
          <p:cNvSpPr/>
          <p:nvPr/>
        </p:nvSpPr>
        <p:spPr>
          <a:xfrm>
            <a:off x="3240370" y="2673424"/>
            <a:ext cx="2515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006629"/>
                </a:solidFill>
                <a:latin typeface="Gill Sans MT" panose="020B0502020104020203" pitchFamily="34" charset="0"/>
              </a:rPr>
              <a:t>Activación de Registro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6265503" y="2670362"/>
            <a:ext cx="2436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006629"/>
                </a:solidFill>
                <a:latin typeface="Gill Sans MT" panose="020B0502020104020203" pitchFamily="34" charset="0"/>
              </a:rPr>
              <a:t>Reactivación de Registro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193152" y="3836733"/>
            <a:ext cx="2666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006629"/>
                </a:solidFill>
                <a:latin typeface="Gill Sans MT" panose="020B0502020104020203" pitchFamily="34" charset="0"/>
              </a:rPr>
              <a:t>Modificación </a:t>
            </a:r>
            <a:r>
              <a:rPr lang="es-MX" b="1" dirty="0">
                <a:solidFill>
                  <a:srgbClr val="006629"/>
                </a:solidFill>
                <a:latin typeface="Gill Sans MT" panose="020B0502020104020203" pitchFamily="34" charset="0"/>
              </a:rPr>
              <a:t>de Datos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3325929" y="3702977"/>
            <a:ext cx="234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006629"/>
                </a:solidFill>
                <a:latin typeface="Gill Sans MT" panose="020B0502020104020203" pitchFamily="34" charset="0"/>
              </a:rPr>
              <a:t>Acreditación y Membresía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6207839" y="3847528"/>
            <a:ext cx="243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006629"/>
                </a:solidFill>
                <a:latin typeface="Gill Sans MT" panose="020B0502020104020203" pitchFamily="34" charset="0"/>
              </a:rPr>
              <a:t>Solicitud de Baja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3060000" y="5230941"/>
            <a:ext cx="2915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prstClr val="black">
                    <a:lumMod val="75000"/>
                    <a:lumOff val="25000"/>
                  </a:prstClr>
                </a:solidFill>
                <a:latin typeface="Gill Sans MT" panose="020B0502020104020203" pitchFamily="34" charset="0"/>
              </a:rPr>
              <a:t>Catálogos de </a:t>
            </a:r>
            <a:r>
              <a:rPr lang="es-MX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ill Sans MT" panose="020B0502020104020203" pitchFamily="34" charset="0"/>
              </a:rPr>
              <a:t>Contadores</a:t>
            </a:r>
            <a:endParaRPr lang="es-MX" b="1" dirty="0">
              <a:solidFill>
                <a:prstClr val="black">
                  <a:lumMod val="75000"/>
                  <a:lumOff val="25000"/>
                </a:prstClr>
              </a:solidFill>
              <a:latin typeface="Gill Sans MT" panose="020B0502020104020203" pitchFamily="34" charset="0"/>
            </a:endParaRPr>
          </a:p>
        </p:txBody>
      </p:sp>
      <p:pic>
        <p:nvPicPr>
          <p:cNvPr id="2" name="Imagen 1">
            <a:hlinkClick r:id="rId11" action="ppaction://hlinkfile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89934" y="5928395"/>
            <a:ext cx="359695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0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38288"/>
            <a:ext cx="9252520" cy="6896288"/>
          </a:xfrm>
          <a:prstGeom prst="rect">
            <a:avLst/>
          </a:prstGeom>
        </p:spPr>
      </p:pic>
      <p:sp>
        <p:nvSpPr>
          <p:cNvPr id="14" name="1 Rectángulo"/>
          <p:cNvSpPr/>
          <p:nvPr/>
        </p:nvSpPr>
        <p:spPr>
          <a:xfrm>
            <a:off x="676108" y="2217638"/>
            <a:ext cx="62001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ES" dirty="0"/>
              <a:t>Corresponde </a:t>
            </a:r>
            <a:r>
              <a:rPr lang="es-ES" dirty="0" smtClean="0"/>
              <a:t>a la información de </a:t>
            </a:r>
            <a:r>
              <a:rPr lang="es-ES" dirty="0"/>
              <a:t>los </a:t>
            </a:r>
            <a:r>
              <a:rPr lang="es-ES" b="1" dirty="0"/>
              <a:t>conceptos de nómina </a:t>
            </a:r>
            <a:r>
              <a:rPr lang="es-ES" dirty="0"/>
              <a:t>que el patrón o sujeto obligado pagó a los trabajadores, preparada de manera </a:t>
            </a:r>
            <a:r>
              <a:rPr lang="es-ES" b="1" dirty="0" smtClean="0"/>
              <a:t>individualizada</a:t>
            </a:r>
            <a:r>
              <a:rPr lang="es-ES" dirty="0"/>
              <a:t> </a:t>
            </a:r>
            <a:r>
              <a:rPr lang="es-ES" dirty="0" smtClean="0"/>
              <a:t>(por trabajador), </a:t>
            </a:r>
            <a:r>
              <a:rPr lang="es-ES" b="1" dirty="0"/>
              <a:t>anualizada</a:t>
            </a:r>
            <a:r>
              <a:rPr lang="es-ES" dirty="0"/>
              <a:t> e identificando el registro patronal en el que dichos trabajadores estuvieron inscritos y cotizaron ante el IMSS</a:t>
            </a:r>
            <a:r>
              <a:rPr lang="es-ES" dirty="0" smtClean="0"/>
              <a:t>.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ES" dirty="0"/>
              <a:t>En caso de que un trabajador haya cotizado en </a:t>
            </a:r>
            <a:r>
              <a:rPr lang="es-ES" b="1" dirty="0"/>
              <a:t>más de un registro patronal </a:t>
            </a:r>
            <a:r>
              <a:rPr lang="es-ES" dirty="0"/>
              <a:t>durante el ejercicio dictaminado, se </a:t>
            </a:r>
            <a:r>
              <a:rPr lang="es-ES" dirty="0" smtClean="0"/>
              <a:t>identificarán </a:t>
            </a:r>
            <a:r>
              <a:rPr lang="es-ES" dirty="0"/>
              <a:t>los importes </a:t>
            </a:r>
            <a:r>
              <a:rPr lang="es-ES" dirty="0" smtClean="0"/>
              <a:t>registrados </a:t>
            </a:r>
            <a:r>
              <a:rPr lang="es-ES" dirty="0"/>
              <a:t>en la nómina pagada al trabajador por cada registro patronal</a:t>
            </a:r>
            <a:r>
              <a:rPr lang="es-ES" dirty="0" smtClean="0"/>
              <a:t>.</a:t>
            </a:r>
            <a:endParaRPr lang="es-MX" dirty="0"/>
          </a:p>
        </p:txBody>
      </p:sp>
      <p:grpSp>
        <p:nvGrpSpPr>
          <p:cNvPr id="9" name="Grupo 8"/>
          <p:cNvGrpSpPr/>
          <p:nvPr/>
        </p:nvGrpSpPr>
        <p:grpSpPr>
          <a:xfrm>
            <a:off x="456134" y="1426632"/>
            <a:ext cx="4907954" cy="699835"/>
            <a:chOff x="522190" y="2373482"/>
            <a:chExt cx="3905794" cy="658664"/>
          </a:xfrm>
        </p:grpSpPr>
        <p:sp>
          <p:nvSpPr>
            <p:cNvPr id="10" name="Rectángulo redondeado 9">
              <a:hlinkClick r:id="rId4" action="ppaction://hlinksldjump"/>
            </p:cNvPr>
            <p:cNvSpPr/>
            <p:nvPr/>
          </p:nvSpPr>
          <p:spPr>
            <a:xfrm>
              <a:off x="522190" y="2373482"/>
              <a:ext cx="3905794" cy="4613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68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697247" y="2423838"/>
              <a:ext cx="3568531" cy="608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>
                  <a:solidFill>
                    <a:srgbClr val="684200"/>
                  </a:solidFill>
                </a:rPr>
                <a:t>1. Remuneraciones pagadas a los trabajadores</a:t>
              </a:r>
              <a:endParaRPr lang="es-MX" dirty="0">
                <a:solidFill>
                  <a:srgbClr val="684200"/>
                </a:solidFill>
              </a:endParaRPr>
            </a:p>
          </p:txBody>
        </p:sp>
      </p:grpSp>
      <p:grpSp>
        <p:nvGrpSpPr>
          <p:cNvPr id="2" name="1 Grupo"/>
          <p:cNvGrpSpPr/>
          <p:nvPr/>
        </p:nvGrpSpPr>
        <p:grpSpPr>
          <a:xfrm>
            <a:off x="7884368" y="5266286"/>
            <a:ext cx="1013056" cy="1115042"/>
            <a:chOff x="1455540" y="4725144"/>
            <a:chExt cx="1562697" cy="1869267"/>
          </a:xfrm>
        </p:grpSpPr>
        <p:sp>
          <p:nvSpPr>
            <p:cNvPr id="3" name="CuadroTexto 2"/>
            <p:cNvSpPr txBox="1"/>
            <p:nvPr/>
          </p:nvSpPr>
          <p:spPr>
            <a:xfrm>
              <a:off x="1455540" y="6052654"/>
              <a:ext cx="1562697" cy="5417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500" b="1" dirty="0" smtClean="0"/>
                <a:t>FORMATO</a:t>
              </a:r>
              <a:endParaRPr lang="es-MX" sz="1500" b="1" dirty="0"/>
            </a:p>
          </p:txBody>
        </p:sp>
        <p:pic>
          <p:nvPicPr>
            <p:cNvPr id="2050" name="Picture 2">
              <a:hlinkClick r:id="rId5" action="ppaction://hlinkfile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3134" y="4725144"/>
              <a:ext cx="1327510" cy="1327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963" y="2602358"/>
            <a:ext cx="2338810" cy="2338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88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38288"/>
            <a:ext cx="9252520" cy="6896288"/>
          </a:xfrm>
          <a:prstGeom prst="rect">
            <a:avLst/>
          </a:prstGeom>
        </p:spPr>
      </p:pic>
      <p:sp>
        <p:nvSpPr>
          <p:cNvPr id="14" name="1 Rectángulo"/>
          <p:cNvSpPr/>
          <p:nvPr/>
        </p:nvSpPr>
        <p:spPr>
          <a:xfrm>
            <a:off x="676108" y="2217638"/>
            <a:ext cx="79283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MX" dirty="0" smtClean="0"/>
              <a:t>Corresponde a las cantidades </a:t>
            </a:r>
            <a:r>
              <a:rPr lang="es-MX" dirty="0"/>
              <a:t>de dinero destinadas por el patrón o sujeto obligado para </a:t>
            </a:r>
            <a:r>
              <a:rPr lang="es-MX" dirty="0" smtClean="0"/>
              <a:t>el otorgamiento de </a:t>
            </a:r>
            <a:r>
              <a:rPr lang="es-MX" dirty="0"/>
              <a:t>prestaciones a los trabajadores para fines sociales o de carácter sindical.</a:t>
            </a:r>
          </a:p>
          <a:p>
            <a:pPr algn="just">
              <a:buClr>
                <a:schemeClr val="accent6">
                  <a:lumMod val="50000"/>
                </a:schemeClr>
              </a:buClr>
            </a:pPr>
            <a:endParaRPr lang="es-MX" sz="1200" dirty="0"/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MX" dirty="0"/>
              <a:t>Estas cantidades deberán ser obtenidas del importe del saldo final de los gastos registrados en la balanza de comprobación al 31 de diciembre del ejercicio dictaminado.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456134" y="1426631"/>
            <a:ext cx="4907954" cy="490200"/>
            <a:chOff x="522190" y="2373482"/>
            <a:chExt cx="3905794" cy="461362"/>
          </a:xfrm>
        </p:grpSpPr>
        <p:sp>
          <p:nvSpPr>
            <p:cNvPr id="10" name="Rectángulo redondeado 9">
              <a:hlinkClick r:id="rId4" action="ppaction://hlinksldjump"/>
            </p:cNvPr>
            <p:cNvSpPr/>
            <p:nvPr/>
          </p:nvSpPr>
          <p:spPr>
            <a:xfrm>
              <a:off x="522190" y="2373482"/>
              <a:ext cx="3905794" cy="4613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68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697247" y="2423838"/>
              <a:ext cx="3568531" cy="347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>
                  <a:solidFill>
                    <a:srgbClr val="684200"/>
                  </a:solidFill>
                </a:rPr>
                <a:t>2. Prestaciones otorgadas a los trabajadores</a:t>
              </a:r>
              <a:endParaRPr lang="es-MX" dirty="0">
                <a:solidFill>
                  <a:srgbClr val="684200"/>
                </a:solidFill>
              </a:endParaRPr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7884368" y="5266286"/>
            <a:ext cx="1013056" cy="1115042"/>
            <a:chOff x="1455540" y="4725144"/>
            <a:chExt cx="1562697" cy="1869267"/>
          </a:xfrm>
        </p:grpSpPr>
        <p:sp>
          <p:nvSpPr>
            <p:cNvPr id="11" name="CuadroTexto 2"/>
            <p:cNvSpPr txBox="1"/>
            <p:nvPr/>
          </p:nvSpPr>
          <p:spPr>
            <a:xfrm>
              <a:off x="1455540" y="6052654"/>
              <a:ext cx="1562697" cy="5417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500" b="1" dirty="0" smtClean="0"/>
                <a:t>FORMATO</a:t>
              </a:r>
              <a:endParaRPr lang="es-MX" sz="1500" b="1" dirty="0"/>
            </a:p>
          </p:txBody>
        </p:sp>
        <p:pic>
          <p:nvPicPr>
            <p:cNvPr id="12" name="Picture 2">
              <a:hlinkClick r:id="rId5" action="ppaction://hlinkfile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3134" y="4725144"/>
              <a:ext cx="1327510" cy="1327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149080"/>
            <a:ext cx="1854641" cy="1854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43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38288"/>
            <a:ext cx="9252520" cy="6896288"/>
          </a:xfrm>
          <a:prstGeom prst="rect">
            <a:avLst/>
          </a:prstGeom>
        </p:spPr>
      </p:pic>
      <p:sp>
        <p:nvSpPr>
          <p:cNvPr id="14" name="1 Rectángulo"/>
          <p:cNvSpPr/>
          <p:nvPr/>
        </p:nvSpPr>
        <p:spPr>
          <a:xfrm>
            <a:off x="676108" y="2217638"/>
            <a:ext cx="620014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ES" dirty="0" smtClean="0"/>
              <a:t>Corresponde a los importes </a:t>
            </a:r>
            <a:r>
              <a:rPr lang="es-ES" dirty="0"/>
              <a:t>de cuotas obrero patronales y pagos de cuotas por retiro, cesantía en edad avanzada y </a:t>
            </a:r>
            <a:r>
              <a:rPr lang="es-ES" dirty="0" smtClean="0"/>
              <a:t>vejez, por cada </a:t>
            </a:r>
            <a:r>
              <a:rPr lang="es-ES" dirty="0"/>
              <a:t>rama de seguro y por cada registro </a:t>
            </a:r>
            <a:r>
              <a:rPr lang="es-ES" dirty="0" smtClean="0"/>
              <a:t>patronal, pagados </a:t>
            </a:r>
            <a:r>
              <a:rPr lang="es-ES" dirty="0"/>
              <a:t>durante el ejercicio dictaminado a través del Sistema Único de Autodeterminación (SUA), incluyendo las cédulas de diferencias (SIVEPA) generadas por el </a:t>
            </a:r>
            <a:r>
              <a:rPr lang="es-ES" dirty="0" smtClean="0"/>
              <a:t>Instituto. 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ES" dirty="0" smtClean="0"/>
              <a:t>También </a:t>
            </a:r>
            <a:r>
              <a:rPr lang="es-ES" dirty="0"/>
              <a:t>se deben considerar aquellos pagos complementarios que efectuó el patrón en el ejercicio dictaminado, e indicar los totales </a:t>
            </a:r>
            <a:r>
              <a:rPr lang="es-ES" dirty="0" smtClean="0"/>
              <a:t>pagados</a:t>
            </a:r>
            <a:r>
              <a:rPr lang="es-MX" dirty="0" smtClean="0"/>
              <a:t>.</a:t>
            </a:r>
            <a:endParaRPr lang="es-MX" dirty="0"/>
          </a:p>
        </p:txBody>
      </p:sp>
      <p:grpSp>
        <p:nvGrpSpPr>
          <p:cNvPr id="9" name="Grupo 8"/>
          <p:cNvGrpSpPr/>
          <p:nvPr/>
        </p:nvGrpSpPr>
        <p:grpSpPr>
          <a:xfrm>
            <a:off x="456134" y="1426631"/>
            <a:ext cx="3107754" cy="490200"/>
            <a:chOff x="522190" y="2373482"/>
            <a:chExt cx="3905794" cy="461362"/>
          </a:xfrm>
        </p:grpSpPr>
        <p:sp>
          <p:nvSpPr>
            <p:cNvPr id="10" name="Rectángulo redondeado 9">
              <a:hlinkClick r:id="rId4" action="ppaction://hlinksldjump"/>
            </p:cNvPr>
            <p:cNvSpPr/>
            <p:nvPr/>
          </p:nvSpPr>
          <p:spPr>
            <a:xfrm>
              <a:off x="522190" y="2373482"/>
              <a:ext cx="3905794" cy="4613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68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697247" y="2423838"/>
              <a:ext cx="3568531" cy="347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>
                  <a:solidFill>
                    <a:srgbClr val="684200"/>
                  </a:solidFill>
                </a:rPr>
                <a:t>3. Cuotas pagadas al IMSS</a:t>
              </a:r>
              <a:endParaRPr lang="es-MX" dirty="0">
                <a:solidFill>
                  <a:srgbClr val="684200"/>
                </a:solidFill>
              </a:endParaRPr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7884368" y="5266286"/>
            <a:ext cx="1013056" cy="1115042"/>
            <a:chOff x="1455540" y="4725144"/>
            <a:chExt cx="1562697" cy="1869267"/>
          </a:xfrm>
        </p:grpSpPr>
        <p:sp>
          <p:nvSpPr>
            <p:cNvPr id="11" name="CuadroTexto 2"/>
            <p:cNvSpPr txBox="1"/>
            <p:nvPr/>
          </p:nvSpPr>
          <p:spPr>
            <a:xfrm>
              <a:off x="1455540" y="6052654"/>
              <a:ext cx="1562697" cy="5417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500" b="1" dirty="0" smtClean="0"/>
                <a:t>FORMATO</a:t>
              </a:r>
              <a:endParaRPr lang="es-MX" sz="1500" b="1" dirty="0"/>
            </a:p>
          </p:txBody>
        </p:sp>
        <p:pic>
          <p:nvPicPr>
            <p:cNvPr id="12" name="Picture 2">
              <a:hlinkClick r:id="rId5" action="ppaction://hlinkfile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3134" y="4725144"/>
              <a:ext cx="1327510" cy="1327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024" y="2328664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63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22511"/>
            <a:ext cx="9252520" cy="6896288"/>
          </a:xfrm>
          <a:prstGeom prst="rect">
            <a:avLst/>
          </a:prstGeom>
        </p:spPr>
      </p:pic>
      <p:sp>
        <p:nvSpPr>
          <p:cNvPr id="14" name="1 Rectángulo"/>
          <p:cNvSpPr/>
          <p:nvPr/>
        </p:nvSpPr>
        <p:spPr>
          <a:xfrm>
            <a:off x="3131840" y="2217638"/>
            <a:ext cx="547260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ES" dirty="0"/>
              <a:t>Se </a:t>
            </a:r>
            <a:r>
              <a:rPr lang="es-ES" dirty="0" smtClean="0"/>
              <a:t>registrarán los </a:t>
            </a:r>
            <a:r>
              <a:rPr lang="es-ES" dirty="0"/>
              <a:t>pagos totales realizados </a:t>
            </a:r>
            <a:r>
              <a:rPr lang="es-ES" dirty="0" smtClean="0"/>
              <a:t>a </a:t>
            </a:r>
            <a:r>
              <a:rPr lang="es-ES" dirty="0"/>
              <a:t>favor de cada persona física que </a:t>
            </a:r>
            <a:r>
              <a:rPr lang="es-ES" dirty="0" smtClean="0"/>
              <a:t>haya </a:t>
            </a:r>
            <a:r>
              <a:rPr lang="es-ES" dirty="0"/>
              <a:t>prestado servicios </a:t>
            </a:r>
            <a:r>
              <a:rPr lang="es-ES" dirty="0" smtClean="0"/>
              <a:t>profesionales al patrón, debiendo considerar</a:t>
            </a:r>
            <a:r>
              <a:rPr lang="es-ES" dirty="0"/>
              <a:t>: </a:t>
            </a:r>
            <a:endParaRPr lang="es-ES" dirty="0" smtClean="0"/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s-ES" dirty="0"/>
          </a:p>
          <a:p>
            <a:pPr marL="273050" algn="just">
              <a:buClr>
                <a:schemeClr val="accent6">
                  <a:lumMod val="50000"/>
                </a:schemeClr>
              </a:buClr>
            </a:pPr>
            <a:r>
              <a:rPr lang="es-ES" dirty="0"/>
              <a:t>I</a:t>
            </a:r>
            <a:r>
              <a:rPr lang="es-ES" dirty="0" smtClean="0"/>
              <a:t>gualas</a:t>
            </a:r>
            <a:r>
              <a:rPr lang="es-ES" dirty="0"/>
              <a:t>, asimilados a salarios, honorarios a personas físicas, </a:t>
            </a:r>
            <a:r>
              <a:rPr lang="es-ES" dirty="0" smtClean="0"/>
              <a:t>comisionistas</a:t>
            </a:r>
            <a:r>
              <a:rPr lang="es-ES" dirty="0"/>
              <a:t>, maquilas, entre otros prestadores de servicios profesionales</a:t>
            </a:r>
            <a:r>
              <a:rPr lang="es-ES" dirty="0" smtClean="0"/>
              <a:t>. 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456134" y="1426631"/>
            <a:ext cx="3251770" cy="490200"/>
            <a:chOff x="522190" y="2373482"/>
            <a:chExt cx="3905794" cy="461362"/>
          </a:xfrm>
        </p:grpSpPr>
        <p:sp>
          <p:nvSpPr>
            <p:cNvPr id="10" name="Rectángulo redondeado 9">
              <a:hlinkClick r:id="rId4" action="ppaction://hlinksldjump"/>
            </p:cNvPr>
            <p:cNvSpPr/>
            <p:nvPr/>
          </p:nvSpPr>
          <p:spPr>
            <a:xfrm>
              <a:off x="522190" y="2373482"/>
              <a:ext cx="3905794" cy="4613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68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697247" y="2423838"/>
              <a:ext cx="3568531" cy="347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>
                  <a:solidFill>
                    <a:srgbClr val="684200"/>
                  </a:solidFill>
                </a:rPr>
                <a:t>4. Pagos a personas físicas</a:t>
              </a:r>
              <a:endParaRPr lang="es-MX" dirty="0">
                <a:solidFill>
                  <a:srgbClr val="684200"/>
                </a:solidFill>
              </a:endParaRPr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7884368" y="5266286"/>
            <a:ext cx="1013056" cy="1115042"/>
            <a:chOff x="1455540" y="4725144"/>
            <a:chExt cx="1562697" cy="1869267"/>
          </a:xfrm>
        </p:grpSpPr>
        <p:sp>
          <p:nvSpPr>
            <p:cNvPr id="11" name="CuadroTexto 2"/>
            <p:cNvSpPr txBox="1"/>
            <p:nvPr/>
          </p:nvSpPr>
          <p:spPr>
            <a:xfrm>
              <a:off x="1455540" y="6052654"/>
              <a:ext cx="1562697" cy="5417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500" b="1" dirty="0" smtClean="0"/>
                <a:t>FORMATO</a:t>
              </a:r>
              <a:endParaRPr lang="es-MX" sz="1500" b="1" dirty="0"/>
            </a:p>
          </p:txBody>
        </p:sp>
        <p:pic>
          <p:nvPicPr>
            <p:cNvPr id="12" name="Picture 2">
              <a:hlinkClick r:id="rId5" action="ppaction://hlinkfile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3134" y="4725144"/>
              <a:ext cx="1327510" cy="1327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43" y="2362572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84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38288"/>
            <a:ext cx="9252520" cy="6896288"/>
          </a:xfrm>
          <a:prstGeom prst="rect">
            <a:avLst/>
          </a:prstGeom>
        </p:spPr>
      </p:pic>
      <p:sp>
        <p:nvSpPr>
          <p:cNvPr id="14" name="1 Rectángulo"/>
          <p:cNvSpPr/>
          <p:nvPr/>
        </p:nvSpPr>
        <p:spPr>
          <a:xfrm>
            <a:off x="2327798" y="2509153"/>
            <a:ext cx="627665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MX" dirty="0" smtClean="0"/>
              <a:t>Si el patrón a dictaminar es una empresa prestadora de servicios de personal o la beneficiaria de los mismos, se deberán indicar los </a:t>
            </a:r>
            <a:r>
              <a:rPr lang="es-MX" dirty="0"/>
              <a:t>datos del beneficiario </a:t>
            </a:r>
            <a:r>
              <a:rPr lang="es-MX" dirty="0" smtClean="0"/>
              <a:t>o de la prestadora, respectivamente, así como  </a:t>
            </a:r>
            <a:r>
              <a:rPr lang="es-MX" dirty="0"/>
              <a:t>los datos del contrato </a:t>
            </a:r>
            <a:r>
              <a:rPr lang="es-MX" dirty="0" smtClean="0"/>
              <a:t>correspondiente.</a:t>
            </a:r>
            <a:endParaRPr lang="es-ES" dirty="0" smtClean="0"/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MX" dirty="0" smtClean="0"/>
              <a:t>Asimismo, se deberá incluir </a:t>
            </a:r>
            <a:r>
              <a:rPr lang="es-MX" dirty="0"/>
              <a:t>listado </a:t>
            </a:r>
            <a:r>
              <a:rPr lang="es-MX" dirty="0" smtClean="0"/>
              <a:t>el </a:t>
            </a:r>
            <a:r>
              <a:rPr lang="es-MX" dirty="0"/>
              <a:t>personal proporcionado por el patrón o sujeto obligado para la prestación del servicio.</a:t>
            </a:r>
            <a:endParaRPr lang="es-MX" dirty="0">
              <a:solidFill>
                <a:srgbClr val="FF0000"/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456134" y="1426638"/>
            <a:ext cx="5085120" cy="976391"/>
            <a:chOff x="522190" y="2373482"/>
            <a:chExt cx="3905794" cy="646828"/>
          </a:xfrm>
        </p:grpSpPr>
        <p:sp>
          <p:nvSpPr>
            <p:cNvPr id="10" name="Rectángulo redondeado 9">
              <a:hlinkClick r:id="rId4" action="ppaction://hlinksldjump"/>
            </p:cNvPr>
            <p:cNvSpPr/>
            <p:nvPr/>
          </p:nvSpPr>
          <p:spPr>
            <a:xfrm>
              <a:off x="522190" y="2373482"/>
              <a:ext cx="3905794" cy="4613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68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697247" y="2412002"/>
              <a:ext cx="3568531" cy="608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>
                  <a:solidFill>
                    <a:srgbClr val="684200"/>
                  </a:solidFill>
                </a:rPr>
                <a:t>5. y 6. Prestación y  subcontratación de servicios de personal</a:t>
              </a:r>
              <a:endParaRPr lang="es-MX" dirty="0">
                <a:solidFill>
                  <a:srgbClr val="684200"/>
                </a:solidFill>
              </a:endParaRPr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7884368" y="5266286"/>
            <a:ext cx="1013056" cy="1115042"/>
            <a:chOff x="1455540" y="4725144"/>
            <a:chExt cx="1562697" cy="1869267"/>
          </a:xfrm>
        </p:grpSpPr>
        <p:sp>
          <p:nvSpPr>
            <p:cNvPr id="11" name="CuadroTexto 2"/>
            <p:cNvSpPr txBox="1"/>
            <p:nvPr/>
          </p:nvSpPr>
          <p:spPr>
            <a:xfrm>
              <a:off x="1455540" y="6052654"/>
              <a:ext cx="1562697" cy="5417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500" b="1" dirty="0" smtClean="0"/>
                <a:t>FORMATO</a:t>
              </a:r>
              <a:endParaRPr lang="es-MX" sz="1500" b="1" dirty="0"/>
            </a:p>
          </p:txBody>
        </p:sp>
        <p:pic>
          <p:nvPicPr>
            <p:cNvPr id="12" name="Picture 2">
              <a:hlinkClick r:id="rId5" action="ppaction://hlinkfile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3134" y="4725144"/>
              <a:ext cx="1327510" cy="1327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0" name="Picture 2" descr="Resultado de imagen para outsourcing"/>
          <p:cNvPicPr>
            <a:picLocks noChangeAspect="1" noChangeArrowheads="1"/>
          </p:cNvPicPr>
          <p:nvPr/>
        </p:nvPicPr>
        <p:blipFill>
          <a:blip r:embed="rId7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5449"/>
            <a:ext cx="1871663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67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38288"/>
            <a:ext cx="9252520" cy="6896288"/>
          </a:xfrm>
          <a:prstGeom prst="rect">
            <a:avLst/>
          </a:prstGeom>
        </p:spPr>
      </p:pic>
      <p:sp>
        <p:nvSpPr>
          <p:cNvPr id="14" name="1 Rectángulo"/>
          <p:cNvSpPr/>
          <p:nvPr/>
        </p:nvSpPr>
        <p:spPr>
          <a:xfrm>
            <a:off x="676108" y="2217638"/>
            <a:ext cx="79283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MX" dirty="0" smtClean="0"/>
              <a:t>El CPA remitirá la información respecto de la </a:t>
            </a:r>
            <a:r>
              <a:rPr lang="es-MX" dirty="0"/>
              <a:t>clasificación de la actividad del patrón ante el </a:t>
            </a:r>
            <a:r>
              <a:rPr lang="es-MX" dirty="0" smtClean="0"/>
              <a:t>IMSS por </a:t>
            </a:r>
            <a:r>
              <a:rPr lang="es-MX" dirty="0"/>
              <a:t>todos los registros patronales con que contó el patrón en el ejercicio dictaminado, respecto de los siguientes apartados: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456134" y="1426631"/>
            <a:ext cx="3395786" cy="490200"/>
            <a:chOff x="522190" y="2373482"/>
            <a:chExt cx="3905794" cy="461362"/>
          </a:xfrm>
        </p:grpSpPr>
        <p:sp>
          <p:nvSpPr>
            <p:cNvPr id="10" name="Rectángulo redondeado 9">
              <a:hlinkClick r:id="rId4" action="ppaction://hlinksldjump"/>
            </p:cNvPr>
            <p:cNvSpPr/>
            <p:nvPr/>
          </p:nvSpPr>
          <p:spPr>
            <a:xfrm>
              <a:off x="522190" y="2373482"/>
              <a:ext cx="3905794" cy="4613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68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697247" y="2423838"/>
              <a:ext cx="3568531" cy="347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>
                  <a:solidFill>
                    <a:srgbClr val="684200"/>
                  </a:solidFill>
                </a:rPr>
                <a:t>7. Clasificación de Empresas</a:t>
              </a:r>
              <a:endParaRPr lang="es-MX" dirty="0">
                <a:solidFill>
                  <a:srgbClr val="684200"/>
                </a:solidFill>
              </a:endParaRPr>
            </a:p>
          </p:txBody>
        </p:sp>
      </p:grpSp>
      <p:sp>
        <p:nvSpPr>
          <p:cNvPr id="8" name="1 Rectángulo"/>
          <p:cNvSpPr/>
          <p:nvPr/>
        </p:nvSpPr>
        <p:spPr>
          <a:xfrm>
            <a:off x="1259632" y="3140043"/>
            <a:ext cx="763284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 smtClean="0"/>
              <a:t>Procesos de trabajo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sz="8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 smtClean="0"/>
              <a:t>Bienes y materias primas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sz="8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 smtClean="0"/>
              <a:t>Maquinaria y equipo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sz="8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 smtClean="0"/>
              <a:t>Equipo de transporte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sz="8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 smtClean="0"/>
              <a:t>Personal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sz="8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 smtClean="0"/>
              <a:t>Actividades complementarias</a:t>
            </a:r>
          </a:p>
          <a:p>
            <a:pPr algn="just"/>
            <a:r>
              <a:rPr lang="es-MX" dirty="0" smtClean="0"/>
              <a:t> </a:t>
            </a:r>
            <a:endParaRPr lang="es-MX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84985"/>
            <a:ext cx="208823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7884368" y="5266286"/>
            <a:ext cx="1013056" cy="1115042"/>
            <a:chOff x="1455540" y="4725144"/>
            <a:chExt cx="1562697" cy="1869267"/>
          </a:xfrm>
        </p:grpSpPr>
        <p:sp>
          <p:nvSpPr>
            <p:cNvPr id="12" name="CuadroTexto 2"/>
            <p:cNvSpPr txBox="1"/>
            <p:nvPr/>
          </p:nvSpPr>
          <p:spPr>
            <a:xfrm>
              <a:off x="1455540" y="6052654"/>
              <a:ext cx="1562697" cy="5417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500" b="1" dirty="0" smtClean="0"/>
                <a:t>FORMATO</a:t>
              </a:r>
              <a:endParaRPr lang="es-MX" sz="1500" b="1" dirty="0"/>
            </a:p>
          </p:txBody>
        </p:sp>
        <p:pic>
          <p:nvPicPr>
            <p:cNvPr id="13" name="Picture 2">
              <a:hlinkClick r:id="rId6" action="ppaction://hlinkfile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3134" y="4725144"/>
              <a:ext cx="1327510" cy="1327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5752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38288"/>
            <a:ext cx="9252520" cy="6896288"/>
          </a:xfrm>
          <a:prstGeom prst="rect">
            <a:avLst/>
          </a:prstGeom>
        </p:spPr>
      </p:pic>
      <p:sp>
        <p:nvSpPr>
          <p:cNvPr id="14" name="1 Rectángulo"/>
          <p:cNvSpPr/>
          <p:nvPr/>
        </p:nvSpPr>
        <p:spPr>
          <a:xfrm>
            <a:off x="676108" y="2046993"/>
            <a:ext cx="792834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MX" dirty="0" smtClean="0"/>
              <a:t>Describir </a:t>
            </a:r>
            <a:r>
              <a:rPr lang="es-MX" dirty="0"/>
              <a:t>los procesos de trabajo de la actividad del patrón o sujeto obligado, precisando los procesos iniciales, intermedios y finales. </a:t>
            </a:r>
            <a:r>
              <a:rPr lang="es-MX" dirty="0" smtClean="0"/>
              <a:t>Se especificarán </a:t>
            </a:r>
            <a:r>
              <a:rPr lang="es-MX" dirty="0"/>
              <a:t>los insumos y en su caso, para qué se utiliza la maquinaria, herramienta o equipo.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s-MX" sz="1200" dirty="0"/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MX" dirty="0"/>
              <a:t>Tratándose de empresas </a:t>
            </a:r>
            <a:r>
              <a:rPr lang="es-MX" b="1" dirty="0"/>
              <a:t>prestadoras de servicios</a:t>
            </a:r>
            <a:r>
              <a:rPr lang="es-MX" dirty="0"/>
              <a:t>, </a:t>
            </a:r>
            <a:r>
              <a:rPr lang="es-MX" dirty="0" smtClean="0"/>
              <a:t>se describirá </a:t>
            </a:r>
            <a:r>
              <a:rPr lang="es-MX" dirty="0"/>
              <a:t>la actividad del beneficiario </a:t>
            </a:r>
            <a:r>
              <a:rPr lang="es-MX" dirty="0" smtClean="0"/>
              <a:t>donde </a:t>
            </a:r>
            <a:r>
              <a:rPr lang="es-MX" dirty="0"/>
              <a:t>sus trabajadores desarrollan los trabajos o servicios, señalando los </a:t>
            </a:r>
            <a:r>
              <a:rPr lang="es-MX" dirty="0" smtClean="0"/>
              <a:t>procesos, insumos </a:t>
            </a:r>
            <a:r>
              <a:rPr lang="es-MX" dirty="0"/>
              <a:t>y </a:t>
            </a:r>
            <a:r>
              <a:rPr lang="es-MX" dirty="0" smtClean="0"/>
              <a:t>el uso que se da a </a:t>
            </a:r>
            <a:r>
              <a:rPr lang="es-MX" dirty="0"/>
              <a:t>la maquinaria, herramienta o equipo.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456134" y="1412776"/>
            <a:ext cx="3395786" cy="490200"/>
            <a:chOff x="522190" y="2373482"/>
            <a:chExt cx="3905794" cy="461362"/>
          </a:xfrm>
        </p:grpSpPr>
        <p:sp>
          <p:nvSpPr>
            <p:cNvPr id="10" name="Rectángulo redondeado 9">
              <a:hlinkClick r:id="rId4" action="ppaction://hlinksldjump"/>
            </p:cNvPr>
            <p:cNvSpPr/>
            <p:nvPr/>
          </p:nvSpPr>
          <p:spPr>
            <a:xfrm>
              <a:off x="522190" y="2373482"/>
              <a:ext cx="3905794" cy="4613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68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697247" y="2423838"/>
              <a:ext cx="3568531" cy="347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>
                  <a:solidFill>
                    <a:srgbClr val="684200"/>
                  </a:solidFill>
                </a:rPr>
                <a:t>7.1 Procesos de Trabajo</a:t>
              </a:r>
              <a:endParaRPr lang="es-MX" dirty="0">
                <a:solidFill>
                  <a:srgbClr val="684200"/>
                </a:solidFill>
              </a:endParaRPr>
            </a:p>
          </p:txBody>
        </p:sp>
      </p:grpSp>
      <p:sp>
        <p:nvSpPr>
          <p:cNvPr id="11" name="1 Rectángulo"/>
          <p:cNvSpPr/>
          <p:nvPr/>
        </p:nvSpPr>
        <p:spPr>
          <a:xfrm>
            <a:off x="676108" y="5204312"/>
            <a:ext cx="79283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MX" dirty="0" smtClean="0"/>
              <a:t>Se indicarán </a:t>
            </a:r>
            <a:r>
              <a:rPr lang="es-MX" dirty="0"/>
              <a:t>los bienes que elabora la empresa, o los servicios que </a:t>
            </a:r>
            <a:r>
              <a:rPr lang="es-MX" dirty="0" smtClean="0"/>
              <a:t>presta</a:t>
            </a:r>
            <a:r>
              <a:rPr lang="es-MX" dirty="0"/>
              <a:t>.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s-MX" sz="1200" dirty="0"/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MX" dirty="0" smtClean="0"/>
              <a:t>Materias </a:t>
            </a:r>
            <a:r>
              <a:rPr lang="es-MX" dirty="0"/>
              <a:t>primas y materiales que utiliza la empresa para elaborar los productos o prestar los servicios. </a:t>
            </a:r>
            <a:endParaRPr lang="es-MX" dirty="0" smtClean="0"/>
          </a:p>
        </p:txBody>
      </p:sp>
      <p:grpSp>
        <p:nvGrpSpPr>
          <p:cNvPr id="12" name="Grupo 8"/>
          <p:cNvGrpSpPr/>
          <p:nvPr/>
        </p:nvGrpSpPr>
        <p:grpSpPr>
          <a:xfrm>
            <a:off x="456134" y="4509120"/>
            <a:ext cx="3395786" cy="490200"/>
            <a:chOff x="522190" y="2373482"/>
            <a:chExt cx="3905794" cy="461362"/>
          </a:xfrm>
        </p:grpSpPr>
        <p:sp>
          <p:nvSpPr>
            <p:cNvPr id="13" name="Rectángulo redondeado 9">
              <a:hlinkClick r:id="rId4" action="ppaction://hlinksldjump"/>
            </p:cNvPr>
            <p:cNvSpPr/>
            <p:nvPr/>
          </p:nvSpPr>
          <p:spPr>
            <a:xfrm>
              <a:off x="522190" y="2373482"/>
              <a:ext cx="3905794" cy="4613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68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16" name="Rectángulo 14"/>
            <p:cNvSpPr/>
            <p:nvPr/>
          </p:nvSpPr>
          <p:spPr>
            <a:xfrm>
              <a:off x="697247" y="2423838"/>
              <a:ext cx="3568531" cy="347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>
                  <a:solidFill>
                    <a:srgbClr val="684200"/>
                  </a:solidFill>
                </a:rPr>
                <a:t>7.2 Bienes y Materias primas</a:t>
              </a:r>
              <a:endParaRPr lang="es-MX" dirty="0">
                <a:solidFill>
                  <a:srgbClr val="6842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34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38288"/>
            <a:ext cx="9252520" cy="6896288"/>
          </a:xfrm>
          <a:prstGeom prst="rect">
            <a:avLst/>
          </a:prstGeom>
        </p:spPr>
      </p:pic>
      <p:sp>
        <p:nvSpPr>
          <p:cNvPr id="7" name="1 Rectángulo"/>
          <p:cNvSpPr/>
          <p:nvPr/>
        </p:nvSpPr>
        <p:spPr>
          <a:xfrm>
            <a:off x="676108" y="2046993"/>
            <a:ext cx="79283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MX" dirty="0" smtClean="0"/>
              <a:t>Se indicará el número </a:t>
            </a:r>
            <a:r>
              <a:rPr lang="es-MX" dirty="0"/>
              <a:t>de unidades, nombre, uso al que se destina, señalando si es o no motorizado, motorizado no automatizado o automatizado, la capacidad o </a:t>
            </a:r>
            <a:r>
              <a:rPr lang="es-MX" dirty="0" smtClean="0"/>
              <a:t>potencia de </a:t>
            </a:r>
            <a:r>
              <a:rPr lang="es-MX" dirty="0"/>
              <a:t>las máquinas que emplea para transformar los insumos o materias primas, en los productos o servicios de la empresa, ya sean propiedad de la empresa, por arrendamiento o comodato.</a:t>
            </a:r>
          </a:p>
        </p:txBody>
      </p:sp>
      <p:grpSp>
        <p:nvGrpSpPr>
          <p:cNvPr id="8" name="Grupo 8"/>
          <p:cNvGrpSpPr/>
          <p:nvPr/>
        </p:nvGrpSpPr>
        <p:grpSpPr>
          <a:xfrm>
            <a:off x="456134" y="1412776"/>
            <a:ext cx="3395786" cy="490200"/>
            <a:chOff x="522190" y="2373482"/>
            <a:chExt cx="3905794" cy="461362"/>
          </a:xfrm>
        </p:grpSpPr>
        <p:sp>
          <p:nvSpPr>
            <p:cNvPr id="11" name="Rectángulo redondeado 9">
              <a:hlinkClick r:id="rId4" action="ppaction://hlinksldjump"/>
            </p:cNvPr>
            <p:cNvSpPr/>
            <p:nvPr/>
          </p:nvSpPr>
          <p:spPr>
            <a:xfrm>
              <a:off x="522190" y="2373482"/>
              <a:ext cx="3905794" cy="4613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68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12" name="Rectángulo 14"/>
            <p:cNvSpPr/>
            <p:nvPr/>
          </p:nvSpPr>
          <p:spPr>
            <a:xfrm>
              <a:off x="697247" y="2423838"/>
              <a:ext cx="3568531" cy="347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>
                  <a:solidFill>
                    <a:srgbClr val="684200"/>
                  </a:solidFill>
                </a:rPr>
                <a:t>7.4 Maquinaria y Equipo</a:t>
              </a:r>
              <a:endParaRPr lang="es-MX" dirty="0">
                <a:solidFill>
                  <a:srgbClr val="684200"/>
                </a:solidFill>
              </a:endParaRPr>
            </a:p>
          </p:txBody>
        </p:sp>
      </p:grpSp>
      <p:sp>
        <p:nvSpPr>
          <p:cNvPr id="13" name="1 Rectángulo"/>
          <p:cNvSpPr/>
          <p:nvPr/>
        </p:nvSpPr>
        <p:spPr>
          <a:xfrm>
            <a:off x="676108" y="4567273"/>
            <a:ext cx="79283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MX" dirty="0" smtClean="0"/>
              <a:t>Se indicará el </a:t>
            </a:r>
            <a:r>
              <a:rPr lang="es-MX" dirty="0"/>
              <a:t>número de unidades, nombre, uso, combustible o energía y capacidad o potencia del equipo de transporte que emplea la empresa para el desarrollo de sus actividades, ya sea éste utilizado para el acopio, traslado, entrega, distribución o venta de materias primas, materiales, productos, prestación de los servicios que ofrece, o para el transporte de personal, ya sea propiedad de la empresa, por arrendamiento o comodato</a:t>
            </a:r>
          </a:p>
        </p:txBody>
      </p:sp>
      <p:grpSp>
        <p:nvGrpSpPr>
          <p:cNvPr id="16" name="Grupo 8"/>
          <p:cNvGrpSpPr/>
          <p:nvPr/>
        </p:nvGrpSpPr>
        <p:grpSpPr>
          <a:xfrm>
            <a:off x="456134" y="3933056"/>
            <a:ext cx="3395786" cy="490200"/>
            <a:chOff x="522190" y="2373482"/>
            <a:chExt cx="3905794" cy="461362"/>
          </a:xfrm>
        </p:grpSpPr>
        <p:sp>
          <p:nvSpPr>
            <p:cNvPr id="17" name="Rectángulo redondeado 9">
              <a:hlinkClick r:id="rId4" action="ppaction://hlinksldjump"/>
            </p:cNvPr>
            <p:cNvSpPr/>
            <p:nvPr/>
          </p:nvSpPr>
          <p:spPr>
            <a:xfrm>
              <a:off x="522190" y="2373482"/>
              <a:ext cx="3905794" cy="4613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68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18" name="Rectángulo 14"/>
            <p:cNvSpPr/>
            <p:nvPr/>
          </p:nvSpPr>
          <p:spPr>
            <a:xfrm>
              <a:off x="697247" y="2423838"/>
              <a:ext cx="3568531" cy="347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>
                  <a:solidFill>
                    <a:srgbClr val="684200"/>
                  </a:solidFill>
                </a:rPr>
                <a:t>7.5 Equipo de transporte</a:t>
              </a:r>
              <a:endParaRPr lang="es-MX" dirty="0">
                <a:solidFill>
                  <a:srgbClr val="6842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63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38288"/>
            <a:ext cx="9252520" cy="6896288"/>
          </a:xfrm>
          <a:prstGeom prst="rect">
            <a:avLst/>
          </a:prstGeom>
        </p:spPr>
      </p:pic>
      <p:sp>
        <p:nvSpPr>
          <p:cNvPr id="7" name="1 Rectángulo"/>
          <p:cNvSpPr/>
          <p:nvPr/>
        </p:nvSpPr>
        <p:spPr>
          <a:xfrm>
            <a:off x="676108" y="2145630"/>
            <a:ext cx="79283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MX" dirty="0" smtClean="0"/>
              <a:t>El CPA indicará </a:t>
            </a:r>
            <a:r>
              <a:rPr lang="es-MX" dirty="0"/>
              <a:t>el número de trabajadores con que cuenta el </a:t>
            </a:r>
            <a:r>
              <a:rPr lang="es-MX" dirty="0" smtClean="0"/>
              <a:t>patrón, </a:t>
            </a:r>
            <a:r>
              <a:rPr lang="es-MX" dirty="0"/>
              <a:t>por grupos de oficio u ocupación para el desarrollo de su actividad, que describa mejor el trabajo que desarrolla el personal en la empresa y que contribuye para la fabricación y/o venta de productos o prestación de servicios, tomando como fuente de información las nóminas, listas de raya o avisos presentados al IMSS</a:t>
            </a:r>
            <a:r>
              <a:rPr lang="es-MX" dirty="0" smtClean="0"/>
              <a:t>.</a:t>
            </a:r>
            <a:endParaRPr lang="es-MX" dirty="0"/>
          </a:p>
        </p:txBody>
      </p:sp>
      <p:grpSp>
        <p:nvGrpSpPr>
          <p:cNvPr id="8" name="Grupo 8"/>
          <p:cNvGrpSpPr/>
          <p:nvPr/>
        </p:nvGrpSpPr>
        <p:grpSpPr>
          <a:xfrm>
            <a:off x="456134" y="1511413"/>
            <a:ext cx="3395786" cy="490200"/>
            <a:chOff x="522190" y="2373482"/>
            <a:chExt cx="3905794" cy="461362"/>
          </a:xfrm>
        </p:grpSpPr>
        <p:sp>
          <p:nvSpPr>
            <p:cNvPr id="11" name="Rectángulo redondeado 9">
              <a:hlinkClick r:id="rId4" action="ppaction://hlinksldjump"/>
            </p:cNvPr>
            <p:cNvSpPr/>
            <p:nvPr/>
          </p:nvSpPr>
          <p:spPr>
            <a:xfrm>
              <a:off x="522190" y="2373482"/>
              <a:ext cx="3905794" cy="4613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68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12" name="Rectángulo 14"/>
            <p:cNvSpPr/>
            <p:nvPr/>
          </p:nvSpPr>
          <p:spPr>
            <a:xfrm>
              <a:off x="697247" y="2423838"/>
              <a:ext cx="3568531" cy="347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>
                  <a:solidFill>
                    <a:srgbClr val="684200"/>
                  </a:solidFill>
                </a:rPr>
                <a:t>7.6 Personal</a:t>
              </a:r>
              <a:endParaRPr lang="es-MX" dirty="0">
                <a:solidFill>
                  <a:srgbClr val="684200"/>
                </a:solidFill>
              </a:endParaRPr>
            </a:p>
          </p:txBody>
        </p:sp>
      </p:grpSp>
      <p:sp>
        <p:nvSpPr>
          <p:cNvPr id="13" name="1 Rectángulo"/>
          <p:cNvSpPr/>
          <p:nvPr/>
        </p:nvSpPr>
        <p:spPr>
          <a:xfrm>
            <a:off x="676108" y="4665910"/>
            <a:ext cx="79283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MX" dirty="0"/>
              <a:t>Señalar si el patrón </a:t>
            </a:r>
            <a:r>
              <a:rPr lang="es-MX" dirty="0" smtClean="0"/>
              <a:t>realiza </a:t>
            </a:r>
            <a:r>
              <a:rPr lang="es-MX" dirty="0"/>
              <a:t>actividades complementarias a la principal desarrolladas en cada centro de trabajo, y relacionadas con la distribución o entrega de mercancías, servicios de instalación, o servicios de almacenaje.</a:t>
            </a:r>
          </a:p>
        </p:txBody>
      </p:sp>
      <p:grpSp>
        <p:nvGrpSpPr>
          <p:cNvPr id="16" name="Grupo 8"/>
          <p:cNvGrpSpPr/>
          <p:nvPr/>
        </p:nvGrpSpPr>
        <p:grpSpPr>
          <a:xfrm>
            <a:off x="456134" y="4031694"/>
            <a:ext cx="3683818" cy="699835"/>
            <a:chOff x="522190" y="2373482"/>
            <a:chExt cx="3905794" cy="658664"/>
          </a:xfrm>
        </p:grpSpPr>
        <p:sp>
          <p:nvSpPr>
            <p:cNvPr id="17" name="Rectángulo redondeado 9">
              <a:hlinkClick r:id="rId4" action="ppaction://hlinksldjump"/>
            </p:cNvPr>
            <p:cNvSpPr/>
            <p:nvPr/>
          </p:nvSpPr>
          <p:spPr>
            <a:xfrm>
              <a:off x="522190" y="2373482"/>
              <a:ext cx="3905794" cy="4613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68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18" name="Rectángulo 14"/>
            <p:cNvSpPr/>
            <p:nvPr/>
          </p:nvSpPr>
          <p:spPr>
            <a:xfrm>
              <a:off x="697248" y="2423838"/>
              <a:ext cx="3568531" cy="608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>
                  <a:solidFill>
                    <a:srgbClr val="684200"/>
                  </a:solidFill>
                </a:rPr>
                <a:t>7.7 Actividades complementarias</a:t>
              </a:r>
              <a:endParaRPr lang="es-MX" dirty="0">
                <a:solidFill>
                  <a:srgbClr val="6842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449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38288"/>
            <a:ext cx="9252520" cy="6896288"/>
          </a:xfrm>
          <a:prstGeom prst="rect">
            <a:avLst/>
          </a:prstGeom>
        </p:spPr>
      </p:pic>
      <p:sp>
        <p:nvSpPr>
          <p:cNvPr id="14" name="1 Rectángulo"/>
          <p:cNvSpPr/>
          <p:nvPr/>
        </p:nvSpPr>
        <p:spPr>
          <a:xfrm>
            <a:off x="899592" y="2486526"/>
            <a:ext cx="62001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ES" dirty="0" smtClean="0"/>
              <a:t>El CPA ingresará </a:t>
            </a:r>
            <a:r>
              <a:rPr lang="es-ES" dirty="0"/>
              <a:t>la información respecto del catálogo de cuentas estándar de la balanza de </a:t>
            </a:r>
            <a:r>
              <a:rPr lang="es-ES" dirty="0" smtClean="0"/>
              <a:t>comprobación: cuentas, subcuentas, saldo inicial, debe, haber y saldo final.</a:t>
            </a:r>
            <a:r>
              <a:rPr lang="es-MX" dirty="0"/>
              <a:t> </a:t>
            </a:r>
            <a:endParaRPr lang="es-ES" dirty="0" smtClean="0"/>
          </a:p>
        </p:txBody>
      </p:sp>
      <p:grpSp>
        <p:nvGrpSpPr>
          <p:cNvPr id="9" name="Grupo 8"/>
          <p:cNvGrpSpPr/>
          <p:nvPr/>
        </p:nvGrpSpPr>
        <p:grpSpPr>
          <a:xfrm>
            <a:off x="465370" y="1604366"/>
            <a:ext cx="3107754" cy="490200"/>
            <a:chOff x="522190" y="2373482"/>
            <a:chExt cx="3905794" cy="461362"/>
          </a:xfrm>
        </p:grpSpPr>
        <p:sp>
          <p:nvSpPr>
            <p:cNvPr id="10" name="Rectángulo redondeado 9">
              <a:hlinkClick r:id="rId4" action="ppaction://hlinksldjump"/>
            </p:cNvPr>
            <p:cNvSpPr/>
            <p:nvPr/>
          </p:nvSpPr>
          <p:spPr>
            <a:xfrm>
              <a:off x="522190" y="2373482"/>
              <a:ext cx="3905794" cy="4613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68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697247" y="2423838"/>
              <a:ext cx="3568531" cy="347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>
                  <a:solidFill>
                    <a:srgbClr val="684200"/>
                  </a:solidFill>
                </a:rPr>
                <a:t>8. Balanza de comprobación</a:t>
              </a:r>
              <a:endParaRPr lang="es-MX" dirty="0">
                <a:solidFill>
                  <a:srgbClr val="684200"/>
                </a:solidFill>
              </a:endParaRPr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7884368" y="5266286"/>
            <a:ext cx="1013056" cy="1115042"/>
            <a:chOff x="1455540" y="4725144"/>
            <a:chExt cx="1562697" cy="1869267"/>
          </a:xfrm>
        </p:grpSpPr>
        <p:sp>
          <p:nvSpPr>
            <p:cNvPr id="11" name="CuadroTexto 2"/>
            <p:cNvSpPr txBox="1"/>
            <p:nvPr/>
          </p:nvSpPr>
          <p:spPr>
            <a:xfrm>
              <a:off x="1455540" y="6052654"/>
              <a:ext cx="1562697" cy="5417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500" b="1" dirty="0" smtClean="0"/>
                <a:t>FORMATO</a:t>
              </a:r>
              <a:endParaRPr lang="es-MX" sz="1500" b="1" dirty="0"/>
            </a:p>
          </p:txBody>
        </p:sp>
        <p:pic>
          <p:nvPicPr>
            <p:cNvPr id="12" name="Picture 2">
              <a:hlinkClick r:id="rId5" action="ppaction://hlinkfile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3134" y="4725144"/>
              <a:ext cx="1327510" cy="1327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073" y="3717032"/>
            <a:ext cx="1805186" cy="180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61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2115"/>
            <a:ext cx="9252520" cy="6896288"/>
          </a:xfrm>
          <a:prstGeom prst="rect">
            <a:avLst/>
          </a:prstGeom>
        </p:spPr>
      </p:pic>
      <p:sp>
        <p:nvSpPr>
          <p:cNvPr id="23" name="22 CuadroTexto"/>
          <p:cNvSpPr txBox="1"/>
          <p:nvPr/>
        </p:nvSpPr>
        <p:spPr>
          <a:xfrm>
            <a:off x="179512" y="1916832"/>
            <a:ext cx="3312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lnSpc>
                <a:spcPct val="100000"/>
              </a:lnSpc>
              <a:defRPr sz="2400"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s-MX" sz="2000" dirty="0" smtClean="0">
                <a:solidFill>
                  <a:srgbClr val="B86B3C"/>
                </a:solidFill>
              </a:rPr>
              <a:t>Formulación (CPA) </a:t>
            </a:r>
            <a:endParaRPr lang="es-MX" sz="2000" dirty="0">
              <a:solidFill>
                <a:srgbClr val="B86B3C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004048" y="1916832"/>
            <a:ext cx="3364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lnSpc>
                <a:spcPct val="100000"/>
              </a:lnSpc>
              <a:defRPr sz="2000" b="1">
                <a:solidFill>
                  <a:srgbClr val="B86B3C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s-MX" dirty="0" smtClean="0"/>
              <a:t>Presentación (Patrón)</a:t>
            </a:r>
            <a:endParaRPr lang="es-MX" dirty="0"/>
          </a:p>
        </p:txBody>
      </p:sp>
      <p:pic>
        <p:nvPicPr>
          <p:cNvPr id="2" name="Imagen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4"/>
            <a:ext cx="4968552" cy="713792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492655" y="1250807"/>
            <a:ext cx="3549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lnSpc>
                <a:spcPct val="150000"/>
              </a:lnSpc>
              <a:defRPr sz="2800">
                <a:solidFill>
                  <a:srgbClr val="455E45"/>
                </a:solidFill>
                <a:latin typeface="Gill Sans MT" panose="020B05020201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s-MX" sz="2400" b="1" dirty="0">
                <a:solidFill>
                  <a:prstClr val="white"/>
                </a:solidFill>
              </a:rPr>
              <a:t>Módulo </a:t>
            </a:r>
            <a:r>
              <a:rPr lang="es-MX" sz="2400" b="1" dirty="0" smtClean="0">
                <a:solidFill>
                  <a:prstClr val="white"/>
                </a:solidFill>
              </a:rPr>
              <a:t>de Dictamen</a:t>
            </a:r>
            <a:endParaRPr lang="es-MX" sz="2400" b="1" dirty="0">
              <a:solidFill>
                <a:prstClr val="white"/>
              </a:solidFill>
            </a:endParaRPr>
          </a:p>
        </p:txBody>
      </p:sp>
      <p:sp>
        <p:nvSpPr>
          <p:cNvPr id="18" name="Rectángulo redondeado 17">
            <a:hlinkClick r:id="rId5" action="ppaction://hlinksldjump"/>
          </p:cNvPr>
          <p:cNvSpPr/>
          <p:nvPr/>
        </p:nvSpPr>
        <p:spPr>
          <a:xfrm>
            <a:off x="522190" y="2905397"/>
            <a:ext cx="3905794" cy="39359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68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700">
              <a:solidFill>
                <a:prstClr val="white"/>
              </a:solidFill>
            </a:endParaRPr>
          </a:p>
        </p:txBody>
      </p:sp>
      <p:sp>
        <p:nvSpPr>
          <p:cNvPr id="19" name="Rectángulo redondeado 18">
            <a:hlinkClick r:id="rId6" action="ppaction://hlinksldjump"/>
          </p:cNvPr>
          <p:cNvSpPr/>
          <p:nvPr/>
        </p:nvSpPr>
        <p:spPr>
          <a:xfrm>
            <a:off x="522190" y="3437312"/>
            <a:ext cx="3905794" cy="39359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68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20" name="Rectángulo redondeado 19">
            <a:hlinkClick r:id="rId7" action="ppaction://hlinksldjump"/>
          </p:cNvPr>
          <p:cNvSpPr/>
          <p:nvPr/>
        </p:nvSpPr>
        <p:spPr>
          <a:xfrm>
            <a:off x="522190" y="3969227"/>
            <a:ext cx="3905794" cy="39359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68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21" name="Rectángulo redondeado 20">
            <a:hlinkClick r:id="rId8" action="ppaction://hlinksldjump"/>
          </p:cNvPr>
          <p:cNvSpPr/>
          <p:nvPr/>
        </p:nvSpPr>
        <p:spPr>
          <a:xfrm>
            <a:off x="522190" y="4501142"/>
            <a:ext cx="3905794" cy="39359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68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22" name="Rectángulo redondeado 21">
            <a:hlinkClick r:id="rId9" action="ppaction://hlinksldjump"/>
          </p:cNvPr>
          <p:cNvSpPr/>
          <p:nvPr/>
        </p:nvSpPr>
        <p:spPr>
          <a:xfrm>
            <a:off x="522190" y="5033057"/>
            <a:ext cx="3905794" cy="39359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68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24" name="Rectángulo redondeado 23">
            <a:hlinkClick r:id="rId10" action="ppaction://hlinksldjump"/>
          </p:cNvPr>
          <p:cNvSpPr/>
          <p:nvPr/>
        </p:nvSpPr>
        <p:spPr>
          <a:xfrm>
            <a:off x="522190" y="5579266"/>
            <a:ext cx="3905794" cy="54155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68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25" name="Rectángulo redondeado 24">
            <a:hlinkClick r:id="rId11" action="ppaction://hlinksldjump"/>
          </p:cNvPr>
          <p:cNvSpPr/>
          <p:nvPr/>
        </p:nvSpPr>
        <p:spPr>
          <a:xfrm>
            <a:off x="522190" y="6237312"/>
            <a:ext cx="3905794" cy="39359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68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27" name="Rectángulo redondeado 26">
            <a:hlinkClick r:id="rId12" action="ppaction://hlinksldjump"/>
          </p:cNvPr>
          <p:cNvSpPr/>
          <p:nvPr/>
        </p:nvSpPr>
        <p:spPr>
          <a:xfrm>
            <a:off x="5289634" y="3789040"/>
            <a:ext cx="3170798" cy="64633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68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522190" y="2373482"/>
            <a:ext cx="3905794" cy="393590"/>
            <a:chOff x="522190" y="2373482"/>
            <a:chExt cx="3905794" cy="393590"/>
          </a:xfrm>
        </p:grpSpPr>
        <p:sp>
          <p:nvSpPr>
            <p:cNvPr id="11" name="Rectángulo redondeado 10">
              <a:hlinkClick r:id="rId13" action="ppaction://hlinksldjump"/>
            </p:cNvPr>
            <p:cNvSpPr/>
            <p:nvPr/>
          </p:nvSpPr>
          <p:spPr>
            <a:xfrm>
              <a:off x="522190" y="2373482"/>
              <a:ext cx="3905794" cy="3935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68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700" b="1">
                <a:solidFill>
                  <a:prstClr val="white"/>
                </a:solidFill>
              </a:endParaRPr>
            </a:p>
          </p:txBody>
        </p:sp>
        <p:sp>
          <p:nvSpPr>
            <p:cNvPr id="3" name="Rectángulo 2"/>
            <p:cNvSpPr/>
            <p:nvPr/>
          </p:nvSpPr>
          <p:spPr>
            <a:xfrm>
              <a:off x="1507121" y="2385611"/>
              <a:ext cx="1959191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700" b="1" dirty="0">
                  <a:solidFill>
                    <a:srgbClr val="684200"/>
                  </a:solidFill>
                </a:rPr>
                <a:t>Datos del Patrón</a:t>
              </a:r>
            </a:p>
          </p:txBody>
        </p:sp>
      </p:grpSp>
      <p:sp>
        <p:nvSpPr>
          <p:cNvPr id="5" name="Rectángulo 4"/>
          <p:cNvSpPr/>
          <p:nvPr/>
        </p:nvSpPr>
        <p:spPr>
          <a:xfrm>
            <a:off x="1540999" y="2930630"/>
            <a:ext cx="1973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684200"/>
                </a:solidFill>
              </a:rPr>
              <a:t>Registro Patronal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373527" y="3467090"/>
            <a:ext cx="234942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00" b="1" dirty="0">
                <a:solidFill>
                  <a:srgbClr val="684200"/>
                </a:solidFill>
              </a:rPr>
              <a:t>Información Patronal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532983" y="3974164"/>
            <a:ext cx="198163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00" b="1" dirty="0">
                <a:solidFill>
                  <a:srgbClr val="684200"/>
                </a:solidFill>
              </a:rPr>
              <a:t>Atestiguamientos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223056" y="4526375"/>
            <a:ext cx="24128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700" b="1" dirty="0">
                <a:solidFill>
                  <a:srgbClr val="684200"/>
                </a:solidFill>
              </a:rPr>
              <a:t>Cédulas </a:t>
            </a:r>
            <a:r>
              <a:rPr lang="es-MX" sz="1700" b="1" dirty="0" smtClean="0">
                <a:solidFill>
                  <a:srgbClr val="684200"/>
                </a:solidFill>
              </a:rPr>
              <a:t>del Dictamen</a:t>
            </a:r>
            <a:endParaRPr lang="es-MX" sz="1700" b="1" dirty="0">
              <a:solidFill>
                <a:srgbClr val="684200"/>
              </a:solidFill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875129" y="5069586"/>
            <a:ext cx="350429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00" b="1" dirty="0">
                <a:solidFill>
                  <a:srgbClr val="684200"/>
                </a:solidFill>
              </a:rPr>
              <a:t>Pagos y movimientos </a:t>
            </a:r>
            <a:r>
              <a:rPr lang="es-MX" sz="1700" b="1" dirty="0" err="1">
                <a:solidFill>
                  <a:srgbClr val="684200"/>
                </a:solidFill>
              </a:rPr>
              <a:t>afiliatorios</a:t>
            </a:r>
            <a:endParaRPr lang="es-MX" sz="1700" b="1" dirty="0">
              <a:solidFill>
                <a:srgbClr val="684200"/>
              </a:solidFill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276630" y="5589240"/>
            <a:ext cx="4367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684200"/>
                </a:solidFill>
              </a:rPr>
              <a:t>Modelo de Opinión y </a:t>
            </a:r>
            <a:endParaRPr lang="es-MX" sz="1400" b="1" dirty="0" smtClean="0">
              <a:solidFill>
                <a:srgbClr val="684200"/>
              </a:solidFill>
            </a:endParaRPr>
          </a:p>
          <a:p>
            <a:pPr algn="ctr"/>
            <a:r>
              <a:rPr lang="es-MX" sz="1400" b="1" dirty="0" smtClean="0">
                <a:solidFill>
                  <a:srgbClr val="684200"/>
                </a:solidFill>
              </a:rPr>
              <a:t>Formulación </a:t>
            </a:r>
            <a:r>
              <a:rPr lang="es-MX" sz="1400" b="1" dirty="0">
                <a:solidFill>
                  <a:srgbClr val="684200"/>
                </a:solidFill>
              </a:rPr>
              <a:t>del dictamen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1292127" y="6258798"/>
            <a:ext cx="251222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00" b="1" dirty="0">
                <a:solidFill>
                  <a:srgbClr val="684200"/>
                </a:solidFill>
              </a:rPr>
              <a:t>Consulta de Dictamen</a:t>
            </a:r>
          </a:p>
        </p:txBody>
      </p:sp>
      <p:sp>
        <p:nvSpPr>
          <p:cNvPr id="36" name="Rectángulo 35"/>
          <p:cNvSpPr/>
          <p:nvPr/>
        </p:nvSpPr>
        <p:spPr>
          <a:xfrm>
            <a:off x="5713790" y="3789040"/>
            <a:ext cx="2412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684200"/>
                </a:solidFill>
              </a:rPr>
              <a:t>Firma y presentación de </a:t>
            </a:r>
            <a:r>
              <a:rPr lang="es-MX" b="1" dirty="0">
                <a:solidFill>
                  <a:srgbClr val="684200"/>
                </a:solidFill>
              </a:rPr>
              <a:t>Dictamen</a:t>
            </a:r>
          </a:p>
        </p:txBody>
      </p:sp>
      <p:sp>
        <p:nvSpPr>
          <p:cNvPr id="29" name="Rectángulo redondeado 25">
            <a:hlinkClick r:id="rId14" action="ppaction://hlinksldjump"/>
          </p:cNvPr>
          <p:cNvSpPr/>
          <p:nvPr/>
        </p:nvSpPr>
        <p:spPr>
          <a:xfrm>
            <a:off x="5289634" y="2373482"/>
            <a:ext cx="3170798" cy="39359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68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solidFill>
                <a:prstClr val="white"/>
              </a:solidFill>
            </a:endParaRPr>
          </a:p>
        </p:txBody>
      </p:sp>
      <p:sp>
        <p:nvSpPr>
          <p:cNvPr id="31" name="Rectángulo redondeado 26"/>
          <p:cNvSpPr/>
          <p:nvPr/>
        </p:nvSpPr>
        <p:spPr>
          <a:xfrm>
            <a:off x="5289634" y="2908182"/>
            <a:ext cx="3170798" cy="73684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68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30" name="Rectángulo 36"/>
          <p:cNvSpPr/>
          <p:nvPr/>
        </p:nvSpPr>
        <p:spPr>
          <a:xfrm>
            <a:off x="5560775" y="2401000"/>
            <a:ext cx="2628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684200"/>
                </a:solidFill>
              </a:rPr>
              <a:t>Consulta </a:t>
            </a:r>
            <a:r>
              <a:rPr lang="es-MX" b="1" dirty="0">
                <a:solidFill>
                  <a:srgbClr val="684200"/>
                </a:solidFill>
              </a:rPr>
              <a:t>de Dictamen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5601755" y="2984215"/>
            <a:ext cx="2628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684200"/>
                </a:solidFill>
              </a:rPr>
              <a:t>Pagos y movimientos afiliatorios</a:t>
            </a:r>
            <a:endParaRPr lang="es-MX" b="1" dirty="0">
              <a:solidFill>
                <a:srgbClr val="684200"/>
              </a:solidFill>
            </a:endParaRPr>
          </a:p>
        </p:txBody>
      </p:sp>
      <p:sp>
        <p:nvSpPr>
          <p:cNvPr id="4" name="Flecha derecha 3">
            <a:hlinkClick r:id="rId15" action="ppaction://hlinksldjump"/>
          </p:cNvPr>
          <p:cNvSpPr/>
          <p:nvPr/>
        </p:nvSpPr>
        <p:spPr>
          <a:xfrm>
            <a:off x="5139001" y="1331791"/>
            <a:ext cx="424156" cy="299696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Rectángulo redondeado 31">
            <a:hlinkClick r:id="rId16" action="ppaction://hlinksldjump"/>
          </p:cNvPr>
          <p:cNvSpPr/>
          <p:nvPr/>
        </p:nvSpPr>
        <p:spPr>
          <a:xfrm>
            <a:off x="5449932" y="5362651"/>
            <a:ext cx="2888142" cy="506749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5626237" y="5435932"/>
            <a:ext cx="2595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ill Sans MT" panose="020B0502020104020203" pitchFamily="34" charset="0"/>
              </a:rPr>
              <a:t>Ventanilla IMSS</a:t>
            </a:r>
            <a:endParaRPr lang="es-MX" b="1" dirty="0">
              <a:solidFill>
                <a:prstClr val="black">
                  <a:lumMod val="75000"/>
                  <a:lumOff val="25000"/>
                </a:prst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03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38288"/>
            <a:ext cx="9252520" cy="6896288"/>
          </a:xfrm>
          <a:prstGeom prst="rect">
            <a:avLst/>
          </a:prstGeom>
        </p:spPr>
      </p:pic>
      <p:sp>
        <p:nvSpPr>
          <p:cNvPr id="14" name="1 Rectángulo"/>
          <p:cNvSpPr/>
          <p:nvPr/>
        </p:nvSpPr>
        <p:spPr>
          <a:xfrm>
            <a:off x="676108" y="2217638"/>
            <a:ext cx="62001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MX" dirty="0"/>
              <a:t>De aplicar, el </a:t>
            </a:r>
            <a:r>
              <a:rPr lang="es-MX" dirty="0" smtClean="0"/>
              <a:t>CPA </a:t>
            </a:r>
            <a:r>
              <a:rPr lang="es-MX" dirty="0"/>
              <a:t>debe proporcionar la información de aquellos patrones que ejecutaron obras de construcción en el ejercicio </a:t>
            </a:r>
            <a:r>
              <a:rPr lang="es-MX" dirty="0" smtClean="0"/>
              <a:t>dictaminado.</a:t>
            </a:r>
            <a:endParaRPr lang="es-MX" dirty="0"/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MX" dirty="0" smtClean="0"/>
              <a:t>Se registrará: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s-MX" sz="800" dirty="0" smtClean="0"/>
          </a:p>
          <a:p>
            <a:pPr marL="742950" lvl="1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dirty="0" smtClean="0"/>
              <a:t>La información </a:t>
            </a:r>
            <a:r>
              <a:rPr lang="es-MX" dirty="0"/>
              <a:t>relativa las </a:t>
            </a:r>
            <a:r>
              <a:rPr lang="es-MX" b="1" dirty="0"/>
              <a:t>obras de construcción</a:t>
            </a:r>
            <a:r>
              <a:rPr lang="es-MX" dirty="0"/>
              <a:t> ejecutadas por el patrón </a:t>
            </a:r>
            <a:r>
              <a:rPr lang="es-MX" dirty="0" smtClean="0"/>
              <a:t>en </a:t>
            </a:r>
            <a:r>
              <a:rPr lang="es-MX" dirty="0"/>
              <a:t>el ejercicio </a:t>
            </a:r>
            <a:r>
              <a:rPr lang="es-MX" dirty="0" smtClean="0"/>
              <a:t>dictaminado.</a:t>
            </a:r>
          </a:p>
          <a:p>
            <a:pPr marL="742950" lvl="1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MX" sz="800" dirty="0"/>
          </a:p>
          <a:p>
            <a:pPr marL="742950" lvl="1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dirty="0"/>
              <a:t>L</a:t>
            </a:r>
            <a:r>
              <a:rPr lang="es-MX" dirty="0" smtClean="0"/>
              <a:t>os </a:t>
            </a:r>
            <a:r>
              <a:rPr lang="es-MX" b="1" dirty="0"/>
              <a:t>subcontratistas</a:t>
            </a:r>
            <a:r>
              <a:rPr lang="es-MX" dirty="0"/>
              <a:t> contratados por el patrón principal para la ejecución de una parte o el total de una </a:t>
            </a:r>
            <a:r>
              <a:rPr lang="es-MX" dirty="0" smtClean="0"/>
              <a:t>obra.</a:t>
            </a:r>
          </a:p>
          <a:p>
            <a:pPr marL="742950" lvl="1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MX" sz="800" dirty="0"/>
          </a:p>
          <a:p>
            <a:pPr marL="742950" lvl="1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dirty="0" smtClean="0"/>
              <a:t>El </a:t>
            </a:r>
            <a:r>
              <a:rPr lang="es-MX" dirty="0"/>
              <a:t>listado de trabajadores que intervinieron en la </a:t>
            </a:r>
            <a:r>
              <a:rPr lang="es-MX" dirty="0" smtClean="0"/>
              <a:t>obra (tanto del patrón, como  de los subcontratistas).</a:t>
            </a:r>
            <a:endParaRPr lang="es-MX" dirty="0"/>
          </a:p>
        </p:txBody>
      </p:sp>
      <p:grpSp>
        <p:nvGrpSpPr>
          <p:cNvPr id="9" name="Grupo 8"/>
          <p:cNvGrpSpPr/>
          <p:nvPr/>
        </p:nvGrpSpPr>
        <p:grpSpPr>
          <a:xfrm>
            <a:off x="456134" y="1426631"/>
            <a:ext cx="3467794" cy="490200"/>
            <a:chOff x="522190" y="2373482"/>
            <a:chExt cx="3905794" cy="461362"/>
          </a:xfrm>
        </p:grpSpPr>
        <p:sp>
          <p:nvSpPr>
            <p:cNvPr id="10" name="Rectángulo redondeado 9">
              <a:hlinkClick r:id="rId4" action="ppaction://hlinksldjump"/>
            </p:cNvPr>
            <p:cNvSpPr/>
            <p:nvPr/>
          </p:nvSpPr>
          <p:spPr>
            <a:xfrm>
              <a:off x="522190" y="2373482"/>
              <a:ext cx="3905794" cy="4613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68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697247" y="2423838"/>
              <a:ext cx="3568531" cy="347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>
                  <a:solidFill>
                    <a:srgbClr val="684200"/>
                  </a:solidFill>
                </a:rPr>
                <a:t>9. Obras de construcción</a:t>
              </a:r>
              <a:endParaRPr lang="es-MX" dirty="0">
                <a:solidFill>
                  <a:srgbClr val="684200"/>
                </a:solidFill>
              </a:endParaRPr>
            </a:p>
          </p:txBody>
        </p:sp>
      </p:grpSp>
      <p:grpSp>
        <p:nvGrpSpPr>
          <p:cNvPr id="2" name="1 Grupo"/>
          <p:cNvGrpSpPr/>
          <p:nvPr/>
        </p:nvGrpSpPr>
        <p:grpSpPr>
          <a:xfrm>
            <a:off x="7884368" y="5266286"/>
            <a:ext cx="1013056" cy="1115042"/>
            <a:chOff x="1455540" y="4725144"/>
            <a:chExt cx="1562697" cy="1869267"/>
          </a:xfrm>
        </p:grpSpPr>
        <p:sp>
          <p:nvSpPr>
            <p:cNvPr id="3" name="CuadroTexto 2"/>
            <p:cNvSpPr txBox="1"/>
            <p:nvPr/>
          </p:nvSpPr>
          <p:spPr>
            <a:xfrm>
              <a:off x="1455540" y="6052654"/>
              <a:ext cx="1562697" cy="5417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500" b="1" dirty="0" smtClean="0"/>
                <a:t>FORMATO</a:t>
              </a:r>
              <a:endParaRPr lang="es-MX" sz="1500" b="1" dirty="0"/>
            </a:p>
          </p:txBody>
        </p:sp>
        <p:pic>
          <p:nvPicPr>
            <p:cNvPr id="2050" name="Picture 2">
              <a:hlinkClick r:id="rId5" action="ppaction://hlinkfile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3134" y="4725144"/>
              <a:ext cx="1327510" cy="1327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500" y="2452976"/>
            <a:ext cx="1913759" cy="1913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80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38289"/>
            <a:ext cx="9252520" cy="6896288"/>
          </a:xfrm>
          <a:prstGeom prst="rect">
            <a:avLst/>
          </a:prstGeom>
        </p:spPr>
      </p:pic>
      <p:sp>
        <p:nvSpPr>
          <p:cNvPr id="14" name="1 Rectángulo"/>
          <p:cNvSpPr/>
          <p:nvPr/>
        </p:nvSpPr>
        <p:spPr>
          <a:xfrm>
            <a:off x="107504" y="2060848"/>
            <a:ext cx="4289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ES" dirty="0" smtClean="0"/>
              <a:t>Información que el CPA ingresará a SIDEIMSS </a:t>
            </a:r>
            <a:r>
              <a:rPr lang="es-ES" b="1" dirty="0" smtClean="0"/>
              <a:t>obligatoriamente</a:t>
            </a:r>
            <a:r>
              <a:rPr lang="es-ES" dirty="0" smtClean="0"/>
              <a:t>: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50" y="1037635"/>
            <a:ext cx="2516882" cy="1095221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614958" y="1403484"/>
            <a:ext cx="2012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lnSpc>
                <a:spcPct val="150000"/>
              </a:lnSpc>
              <a:defRPr sz="2800">
                <a:solidFill>
                  <a:srgbClr val="455E45"/>
                </a:solidFill>
                <a:latin typeface="Gill Sans MT" panose="020B05020201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s-MX" sz="1800" b="1" dirty="0" smtClean="0">
                <a:solidFill>
                  <a:prstClr val="white"/>
                </a:solidFill>
              </a:rPr>
              <a:t>Consideraciones </a:t>
            </a:r>
            <a:endParaRPr lang="es-MX" sz="1800" b="1" dirty="0">
              <a:solidFill>
                <a:prstClr val="white"/>
              </a:solidFill>
            </a:endParaRPr>
          </a:p>
        </p:txBody>
      </p:sp>
      <p:grpSp>
        <p:nvGrpSpPr>
          <p:cNvPr id="7" name="Grupo 8"/>
          <p:cNvGrpSpPr/>
          <p:nvPr/>
        </p:nvGrpSpPr>
        <p:grpSpPr>
          <a:xfrm>
            <a:off x="365776" y="2852936"/>
            <a:ext cx="4031541" cy="490200"/>
            <a:chOff x="522190" y="2373482"/>
            <a:chExt cx="3905794" cy="461362"/>
          </a:xfrm>
        </p:grpSpPr>
        <p:sp>
          <p:nvSpPr>
            <p:cNvPr id="10" name="Rectángulo redondeado 9">
              <a:hlinkClick r:id="rId5" action="ppaction://hlinksldjump"/>
            </p:cNvPr>
            <p:cNvSpPr/>
            <p:nvPr/>
          </p:nvSpPr>
          <p:spPr>
            <a:xfrm>
              <a:off x="522190" y="2373482"/>
              <a:ext cx="3905794" cy="4613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68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>
                <a:solidFill>
                  <a:prstClr val="white"/>
                </a:solidFill>
              </a:endParaRPr>
            </a:p>
          </p:txBody>
        </p:sp>
        <p:sp>
          <p:nvSpPr>
            <p:cNvPr id="11" name="Rectángulo 14"/>
            <p:cNvSpPr/>
            <p:nvPr/>
          </p:nvSpPr>
          <p:spPr>
            <a:xfrm>
              <a:off x="697247" y="2423838"/>
              <a:ext cx="3568531" cy="318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dirty="0" smtClean="0">
                  <a:solidFill>
                    <a:srgbClr val="684200"/>
                  </a:solidFill>
                </a:rPr>
                <a:t>1. Remuneraciones pagadas</a:t>
              </a:r>
              <a:endParaRPr lang="es-MX" sz="1600" dirty="0">
                <a:solidFill>
                  <a:srgbClr val="684200"/>
                </a:solidFill>
              </a:endParaRPr>
            </a:p>
          </p:txBody>
        </p:sp>
      </p:grpSp>
      <p:grpSp>
        <p:nvGrpSpPr>
          <p:cNvPr id="12" name="Grupo 8"/>
          <p:cNvGrpSpPr/>
          <p:nvPr/>
        </p:nvGrpSpPr>
        <p:grpSpPr>
          <a:xfrm>
            <a:off x="365776" y="3581528"/>
            <a:ext cx="4031541" cy="490200"/>
            <a:chOff x="522190" y="2373482"/>
            <a:chExt cx="3905794" cy="461362"/>
          </a:xfrm>
        </p:grpSpPr>
        <p:sp>
          <p:nvSpPr>
            <p:cNvPr id="13" name="Rectángulo redondeado 9">
              <a:hlinkClick r:id="rId5" action="ppaction://hlinksldjump"/>
            </p:cNvPr>
            <p:cNvSpPr/>
            <p:nvPr/>
          </p:nvSpPr>
          <p:spPr>
            <a:xfrm>
              <a:off x="522190" y="2373482"/>
              <a:ext cx="3905794" cy="4613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68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>
                <a:solidFill>
                  <a:prstClr val="white"/>
                </a:solidFill>
              </a:endParaRP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697247" y="2423838"/>
              <a:ext cx="3568531" cy="318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dirty="0" smtClean="0">
                  <a:solidFill>
                    <a:srgbClr val="684200"/>
                  </a:solidFill>
                </a:rPr>
                <a:t>3. Cuotas pagadas al IMSS</a:t>
              </a:r>
              <a:endParaRPr lang="es-MX" sz="1600" dirty="0">
                <a:solidFill>
                  <a:srgbClr val="684200"/>
                </a:solidFill>
              </a:endParaRPr>
            </a:p>
          </p:txBody>
        </p:sp>
      </p:grpSp>
      <p:grpSp>
        <p:nvGrpSpPr>
          <p:cNvPr id="16" name="Grupo 8"/>
          <p:cNvGrpSpPr/>
          <p:nvPr/>
        </p:nvGrpSpPr>
        <p:grpSpPr>
          <a:xfrm>
            <a:off x="365776" y="4315464"/>
            <a:ext cx="4031541" cy="490200"/>
            <a:chOff x="522190" y="2373482"/>
            <a:chExt cx="3905794" cy="461362"/>
          </a:xfrm>
        </p:grpSpPr>
        <p:sp>
          <p:nvSpPr>
            <p:cNvPr id="17" name="Rectángulo redondeado 9">
              <a:hlinkClick r:id="rId5" action="ppaction://hlinksldjump"/>
            </p:cNvPr>
            <p:cNvSpPr/>
            <p:nvPr/>
          </p:nvSpPr>
          <p:spPr>
            <a:xfrm>
              <a:off x="522190" y="2373482"/>
              <a:ext cx="3905794" cy="4613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68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>
                <a:solidFill>
                  <a:prstClr val="white"/>
                </a:solidFill>
              </a:endParaRPr>
            </a:p>
          </p:txBody>
        </p:sp>
        <p:sp>
          <p:nvSpPr>
            <p:cNvPr id="18" name="Rectángulo 14"/>
            <p:cNvSpPr/>
            <p:nvPr/>
          </p:nvSpPr>
          <p:spPr>
            <a:xfrm>
              <a:off x="697247" y="2423838"/>
              <a:ext cx="3568531" cy="318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dirty="0" smtClean="0">
                  <a:solidFill>
                    <a:srgbClr val="684200"/>
                  </a:solidFill>
                </a:rPr>
                <a:t>7. Clasificación de Empresas</a:t>
              </a:r>
              <a:endParaRPr lang="es-MX" sz="1600" dirty="0">
                <a:solidFill>
                  <a:srgbClr val="684200"/>
                </a:solidFill>
              </a:endParaRPr>
            </a:p>
          </p:txBody>
        </p:sp>
      </p:grpSp>
      <p:grpSp>
        <p:nvGrpSpPr>
          <p:cNvPr id="19" name="Grupo 8"/>
          <p:cNvGrpSpPr/>
          <p:nvPr/>
        </p:nvGrpSpPr>
        <p:grpSpPr>
          <a:xfrm>
            <a:off x="365776" y="5035544"/>
            <a:ext cx="4031541" cy="490200"/>
            <a:chOff x="522190" y="2373482"/>
            <a:chExt cx="3905794" cy="461362"/>
          </a:xfrm>
        </p:grpSpPr>
        <p:sp>
          <p:nvSpPr>
            <p:cNvPr id="20" name="Rectángulo redondeado 9">
              <a:hlinkClick r:id="rId5" action="ppaction://hlinksldjump"/>
            </p:cNvPr>
            <p:cNvSpPr/>
            <p:nvPr/>
          </p:nvSpPr>
          <p:spPr>
            <a:xfrm>
              <a:off x="522190" y="2373482"/>
              <a:ext cx="3905794" cy="4613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68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>
                <a:solidFill>
                  <a:prstClr val="white"/>
                </a:solidFill>
              </a:endParaRPr>
            </a:p>
          </p:txBody>
        </p:sp>
        <p:sp>
          <p:nvSpPr>
            <p:cNvPr id="21" name="Rectángulo 14"/>
            <p:cNvSpPr/>
            <p:nvPr/>
          </p:nvSpPr>
          <p:spPr>
            <a:xfrm>
              <a:off x="697247" y="2423838"/>
              <a:ext cx="3568531" cy="318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dirty="0" smtClean="0">
                  <a:solidFill>
                    <a:srgbClr val="684200"/>
                  </a:solidFill>
                </a:rPr>
                <a:t>8. Balanza de Comprobación</a:t>
              </a:r>
              <a:endParaRPr lang="es-MX" sz="1600" dirty="0">
                <a:solidFill>
                  <a:srgbClr val="684200"/>
                </a:solidFill>
              </a:endParaRPr>
            </a:p>
          </p:txBody>
        </p:sp>
      </p:grpSp>
      <p:sp>
        <p:nvSpPr>
          <p:cNvPr id="35" name="1 Rectángulo"/>
          <p:cNvSpPr/>
          <p:nvPr/>
        </p:nvSpPr>
        <p:spPr>
          <a:xfrm>
            <a:off x="4602667" y="2075949"/>
            <a:ext cx="4289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ES" dirty="0" smtClean="0"/>
              <a:t>Información que el CPA ingresará a SIDEIMSS </a:t>
            </a:r>
            <a:r>
              <a:rPr lang="es-ES" b="1" dirty="0" smtClean="0"/>
              <a:t>solo en caso de aplicar</a:t>
            </a:r>
            <a:r>
              <a:rPr lang="es-ES" dirty="0" smtClean="0"/>
              <a:t>:</a:t>
            </a:r>
          </a:p>
        </p:txBody>
      </p:sp>
      <p:grpSp>
        <p:nvGrpSpPr>
          <p:cNvPr id="36" name="Grupo 8"/>
          <p:cNvGrpSpPr/>
          <p:nvPr/>
        </p:nvGrpSpPr>
        <p:grpSpPr>
          <a:xfrm>
            <a:off x="4818691" y="2868037"/>
            <a:ext cx="4031541" cy="490200"/>
            <a:chOff x="522190" y="2373482"/>
            <a:chExt cx="3905794" cy="461362"/>
          </a:xfrm>
        </p:grpSpPr>
        <p:sp>
          <p:nvSpPr>
            <p:cNvPr id="37" name="Rectángulo redondeado 9">
              <a:hlinkClick r:id="rId5" action="ppaction://hlinksldjump"/>
            </p:cNvPr>
            <p:cNvSpPr/>
            <p:nvPr/>
          </p:nvSpPr>
          <p:spPr>
            <a:xfrm>
              <a:off x="522190" y="2373482"/>
              <a:ext cx="3905794" cy="4613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68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>
                <a:solidFill>
                  <a:prstClr val="white"/>
                </a:solidFill>
              </a:endParaRPr>
            </a:p>
          </p:txBody>
        </p:sp>
        <p:sp>
          <p:nvSpPr>
            <p:cNvPr id="38" name="Rectángulo 14"/>
            <p:cNvSpPr/>
            <p:nvPr/>
          </p:nvSpPr>
          <p:spPr>
            <a:xfrm>
              <a:off x="697247" y="2423838"/>
              <a:ext cx="3568531" cy="318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dirty="0" smtClean="0">
                  <a:solidFill>
                    <a:srgbClr val="684200"/>
                  </a:solidFill>
                </a:rPr>
                <a:t>2. Prestaciones otorgadas</a:t>
              </a:r>
              <a:endParaRPr lang="es-MX" sz="1600" dirty="0">
                <a:solidFill>
                  <a:srgbClr val="684200"/>
                </a:solidFill>
              </a:endParaRPr>
            </a:p>
          </p:txBody>
        </p:sp>
      </p:grpSp>
      <p:grpSp>
        <p:nvGrpSpPr>
          <p:cNvPr id="39" name="Grupo 8"/>
          <p:cNvGrpSpPr/>
          <p:nvPr/>
        </p:nvGrpSpPr>
        <p:grpSpPr>
          <a:xfrm>
            <a:off x="4818691" y="3596629"/>
            <a:ext cx="4031541" cy="490200"/>
            <a:chOff x="522190" y="2373482"/>
            <a:chExt cx="3905794" cy="461362"/>
          </a:xfrm>
        </p:grpSpPr>
        <p:sp>
          <p:nvSpPr>
            <p:cNvPr id="40" name="Rectángulo redondeado 9">
              <a:hlinkClick r:id="rId5" action="ppaction://hlinksldjump"/>
            </p:cNvPr>
            <p:cNvSpPr/>
            <p:nvPr/>
          </p:nvSpPr>
          <p:spPr>
            <a:xfrm>
              <a:off x="522190" y="2373482"/>
              <a:ext cx="3905794" cy="4613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68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>
                <a:solidFill>
                  <a:prstClr val="white"/>
                </a:solidFill>
              </a:endParaRPr>
            </a:p>
          </p:txBody>
        </p:sp>
        <p:sp>
          <p:nvSpPr>
            <p:cNvPr id="41" name="Rectángulo 14"/>
            <p:cNvSpPr/>
            <p:nvPr/>
          </p:nvSpPr>
          <p:spPr>
            <a:xfrm>
              <a:off x="697247" y="2423838"/>
              <a:ext cx="3568531" cy="318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dirty="0">
                  <a:solidFill>
                    <a:srgbClr val="684200"/>
                  </a:solidFill>
                </a:rPr>
                <a:t>4</a:t>
              </a:r>
              <a:r>
                <a:rPr lang="es-MX" sz="1600" dirty="0" smtClean="0">
                  <a:solidFill>
                    <a:srgbClr val="684200"/>
                  </a:solidFill>
                </a:rPr>
                <a:t>. Pagos a personas físicas</a:t>
              </a:r>
              <a:endParaRPr lang="es-MX" sz="1600" dirty="0">
                <a:solidFill>
                  <a:srgbClr val="684200"/>
                </a:solidFill>
              </a:endParaRPr>
            </a:p>
          </p:txBody>
        </p:sp>
      </p:grpSp>
      <p:grpSp>
        <p:nvGrpSpPr>
          <p:cNvPr id="42" name="Grupo 8"/>
          <p:cNvGrpSpPr/>
          <p:nvPr/>
        </p:nvGrpSpPr>
        <p:grpSpPr>
          <a:xfrm>
            <a:off x="4818691" y="4330565"/>
            <a:ext cx="4031541" cy="490200"/>
            <a:chOff x="522190" y="2373482"/>
            <a:chExt cx="3905794" cy="461362"/>
          </a:xfrm>
        </p:grpSpPr>
        <p:sp>
          <p:nvSpPr>
            <p:cNvPr id="43" name="Rectángulo redondeado 9">
              <a:hlinkClick r:id="rId5" action="ppaction://hlinksldjump"/>
            </p:cNvPr>
            <p:cNvSpPr/>
            <p:nvPr/>
          </p:nvSpPr>
          <p:spPr>
            <a:xfrm>
              <a:off x="522190" y="2373482"/>
              <a:ext cx="3905794" cy="4613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68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>
                <a:solidFill>
                  <a:prstClr val="white"/>
                </a:solidFill>
              </a:endParaRPr>
            </a:p>
          </p:txBody>
        </p:sp>
        <p:sp>
          <p:nvSpPr>
            <p:cNvPr id="44" name="Rectángulo 14"/>
            <p:cNvSpPr/>
            <p:nvPr/>
          </p:nvSpPr>
          <p:spPr>
            <a:xfrm>
              <a:off x="697247" y="2423838"/>
              <a:ext cx="3568531" cy="318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dirty="0">
                  <a:solidFill>
                    <a:srgbClr val="684200"/>
                  </a:solidFill>
                </a:rPr>
                <a:t>5</a:t>
              </a:r>
              <a:r>
                <a:rPr lang="es-MX" sz="1600" dirty="0" smtClean="0">
                  <a:solidFill>
                    <a:srgbClr val="684200"/>
                  </a:solidFill>
                </a:rPr>
                <a:t>. Prestación de servicios de personal</a:t>
              </a:r>
              <a:endParaRPr lang="es-MX" sz="1600" dirty="0">
                <a:solidFill>
                  <a:srgbClr val="684200"/>
                </a:solidFill>
              </a:endParaRPr>
            </a:p>
          </p:txBody>
        </p:sp>
      </p:grpSp>
      <p:grpSp>
        <p:nvGrpSpPr>
          <p:cNvPr id="45" name="Grupo 8"/>
          <p:cNvGrpSpPr/>
          <p:nvPr/>
        </p:nvGrpSpPr>
        <p:grpSpPr>
          <a:xfrm>
            <a:off x="4818691" y="5050645"/>
            <a:ext cx="4031541" cy="490200"/>
            <a:chOff x="522190" y="2373482"/>
            <a:chExt cx="3905794" cy="461362"/>
          </a:xfrm>
        </p:grpSpPr>
        <p:sp>
          <p:nvSpPr>
            <p:cNvPr id="46" name="Rectángulo redondeado 9">
              <a:hlinkClick r:id="rId5" action="ppaction://hlinksldjump"/>
            </p:cNvPr>
            <p:cNvSpPr/>
            <p:nvPr/>
          </p:nvSpPr>
          <p:spPr>
            <a:xfrm>
              <a:off x="522190" y="2373482"/>
              <a:ext cx="3905794" cy="4613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68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>
                <a:solidFill>
                  <a:prstClr val="white"/>
                </a:solidFill>
              </a:endParaRPr>
            </a:p>
          </p:txBody>
        </p:sp>
        <p:sp>
          <p:nvSpPr>
            <p:cNvPr id="47" name="Rectángulo 14"/>
            <p:cNvSpPr/>
            <p:nvPr/>
          </p:nvSpPr>
          <p:spPr>
            <a:xfrm>
              <a:off x="697247" y="2467560"/>
              <a:ext cx="3568531" cy="304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500" dirty="0" smtClean="0">
                  <a:solidFill>
                    <a:srgbClr val="684200"/>
                  </a:solidFill>
                </a:rPr>
                <a:t>6. Subcontratación de servicios de personal</a:t>
              </a:r>
              <a:endParaRPr lang="es-MX" sz="1500" dirty="0">
                <a:solidFill>
                  <a:srgbClr val="684200"/>
                </a:solidFill>
              </a:endParaRPr>
            </a:p>
          </p:txBody>
        </p:sp>
      </p:grpSp>
      <p:sp>
        <p:nvSpPr>
          <p:cNvPr id="48" name="1 Rectángulo"/>
          <p:cNvSpPr/>
          <p:nvPr/>
        </p:nvSpPr>
        <p:spPr>
          <a:xfrm>
            <a:off x="714235" y="5807005"/>
            <a:ext cx="81359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1600" b="1" dirty="0"/>
              <a:t>La información </a:t>
            </a:r>
            <a:r>
              <a:rPr lang="es-MX" sz="1600" b="1" dirty="0" smtClean="0"/>
              <a:t>del apartado 9, únicamente se ingresará por el CPA cuanto </a:t>
            </a:r>
            <a:r>
              <a:rPr lang="es-MX" sz="1600" b="1" dirty="0"/>
              <a:t>se trate de patrones </a:t>
            </a:r>
            <a:r>
              <a:rPr lang="es-MX" sz="1600" b="1" dirty="0" smtClean="0"/>
              <a:t>dedicados </a:t>
            </a:r>
            <a:r>
              <a:rPr lang="es-MX" sz="1600" b="1" dirty="0"/>
              <a:t>a actividades de la construcción en forma permanente o esporádica</a:t>
            </a:r>
            <a:endParaRPr lang="es-ES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132159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59373"/>
            <a:ext cx="9252520" cy="6896288"/>
          </a:xfrm>
          <a:prstGeom prst="rect">
            <a:avLst/>
          </a:prstGeom>
        </p:spPr>
      </p:pic>
      <p:sp>
        <p:nvSpPr>
          <p:cNvPr id="14" name="1 Rectángulo"/>
          <p:cNvSpPr/>
          <p:nvPr/>
        </p:nvSpPr>
        <p:spPr>
          <a:xfrm>
            <a:off x="614958" y="2488828"/>
            <a:ext cx="75574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dirty="0"/>
              <a:t>La formulación del dictamen únicamente podrá realizarse </a:t>
            </a:r>
            <a:r>
              <a:rPr lang="es-MX" b="1" dirty="0"/>
              <a:t>por un ejercicio</a:t>
            </a:r>
            <a:r>
              <a:rPr lang="es-MX" dirty="0"/>
              <a:t>, que corresponderá al ejercicio inmediato anterior a aquel en que se presenta el dictamen</a:t>
            </a:r>
            <a:r>
              <a:rPr lang="es-MX" dirty="0" smtClean="0"/>
              <a:t>.*</a:t>
            </a:r>
            <a:endParaRPr lang="es-MX" dirty="0"/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MX" dirty="0"/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dirty="0" smtClean="0"/>
              <a:t>Los “</a:t>
            </a:r>
            <a:r>
              <a:rPr lang="es-MX" dirty="0" err="1" smtClean="0"/>
              <a:t>layouts</a:t>
            </a:r>
            <a:r>
              <a:rPr lang="es-MX" dirty="0" smtClean="0"/>
              <a:t>” para la captura de la información patronal se descargarán </a:t>
            </a:r>
            <a:r>
              <a:rPr lang="es-MX" smtClean="0"/>
              <a:t>del portal del IMSS, </a:t>
            </a:r>
            <a:r>
              <a:rPr lang="es-MX" dirty="0" smtClean="0"/>
              <a:t>los cuales se convertirán a</a:t>
            </a:r>
            <a:r>
              <a:rPr lang="es-MX" b="1" dirty="0" smtClean="0"/>
              <a:t> </a:t>
            </a:r>
            <a:r>
              <a:rPr lang="es-MX" b="1" dirty="0"/>
              <a:t>formato .</a:t>
            </a:r>
            <a:r>
              <a:rPr lang="es-MX" b="1" dirty="0" err="1" smtClean="0"/>
              <a:t>txt</a:t>
            </a:r>
            <a:r>
              <a:rPr lang="es-MX" dirty="0"/>
              <a:t> </a:t>
            </a:r>
            <a:r>
              <a:rPr lang="es-MX" dirty="0" smtClean="0"/>
              <a:t>para su envío.</a:t>
            </a:r>
            <a:endParaRPr lang="es-MX" dirty="0"/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MX" dirty="0"/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dirty="0" smtClean="0"/>
              <a:t>La </a:t>
            </a:r>
            <a:r>
              <a:rPr lang="es-MX" dirty="0"/>
              <a:t>información no deberá contener virus informáticos. 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50" y="1183392"/>
            <a:ext cx="2516882" cy="1095221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614958" y="1547500"/>
            <a:ext cx="2012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lnSpc>
                <a:spcPct val="150000"/>
              </a:lnSpc>
              <a:defRPr sz="2800">
                <a:solidFill>
                  <a:srgbClr val="455E45"/>
                </a:solidFill>
                <a:latin typeface="Gill Sans MT" panose="020B05020201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s-MX" sz="1800" b="1" dirty="0" smtClean="0">
                <a:solidFill>
                  <a:prstClr val="white"/>
                </a:solidFill>
              </a:rPr>
              <a:t>Consideraciones </a:t>
            </a:r>
            <a:endParaRPr lang="es-MX" sz="1800" b="1" dirty="0">
              <a:solidFill>
                <a:prstClr val="white"/>
              </a:solidFill>
            </a:endParaRPr>
          </a:p>
        </p:txBody>
      </p:sp>
      <p:sp>
        <p:nvSpPr>
          <p:cNvPr id="32" name="Elipse 9">
            <a:hlinkClick r:id="rId5" action="ppaction://hlinksldjump"/>
          </p:cNvPr>
          <p:cNvSpPr/>
          <p:nvPr/>
        </p:nvSpPr>
        <p:spPr>
          <a:xfrm>
            <a:off x="8172400" y="5861800"/>
            <a:ext cx="792088" cy="735552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1 Rectángulo"/>
          <p:cNvSpPr/>
          <p:nvPr/>
        </p:nvSpPr>
        <p:spPr>
          <a:xfrm>
            <a:off x="899592" y="5733256"/>
            <a:ext cx="69818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6">
                  <a:lumMod val="50000"/>
                </a:schemeClr>
              </a:buClr>
            </a:pPr>
            <a:r>
              <a:rPr lang="es-MX" sz="1500" dirty="0" smtClean="0"/>
              <a:t>*Únicamente se aceptarán dictámenes por escrito cuando se trate de dictámenes “por obra” y aquellos que cuenten con antecedentes de corrección.</a:t>
            </a:r>
            <a:endParaRPr lang="es-MX" sz="1500" dirty="0"/>
          </a:p>
        </p:txBody>
      </p:sp>
    </p:spTree>
    <p:extLst>
      <p:ext uri="{BB962C8B-B14F-4D97-AF65-F5344CB8AC3E}">
        <p14:creationId xmlns:p14="http://schemas.microsoft.com/office/powerpoint/2010/main" val="144890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-27384"/>
            <a:ext cx="9252520" cy="6896288"/>
          </a:xfrm>
          <a:prstGeom prst="rect">
            <a:avLst/>
          </a:prstGeom>
        </p:spPr>
      </p:pic>
      <p:sp>
        <p:nvSpPr>
          <p:cNvPr id="14" name="1 Rectángulo"/>
          <p:cNvSpPr/>
          <p:nvPr/>
        </p:nvSpPr>
        <p:spPr>
          <a:xfrm>
            <a:off x="555323" y="2348880"/>
            <a:ext cx="81211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MX" dirty="0"/>
              <a:t>En </a:t>
            </a:r>
            <a:r>
              <a:rPr lang="es-MX" dirty="0" smtClean="0"/>
              <a:t>esta sección </a:t>
            </a:r>
            <a:r>
              <a:rPr lang="es-MX" dirty="0"/>
              <a:t>el contador público autorizado deberá contestar </a:t>
            </a:r>
            <a:r>
              <a:rPr lang="es-MX" dirty="0" smtClean="0"/>
              <a:t>una serie de </a:t>
            </a:r>
            <a:r>
              <a:rPr lang="es-MX" b="1" dirty="0"/>
              <a:t>cuestionarios </a:t>
            </a:r>
            <a:r>
              <a:rPr lang="es-MX" b="1" dirty="0" smtClean="0"/>
              <a:t>respecto </a:t>
            </a:r>
            <a:r>
              <a:rPr lang="es-MX" b="1" dirty="0"/>
              <a:t>del cumplimiento</a:t>
            </a:r>
            <a:r>
              <a:rPr lang="es-MX" dirty="0"/>
              <a:t> de las obligaciones patrón o sujeto </a:t>
            </a:r>
            <a:r>
              <a:rPr lang="es-MX" dirty="0" smtClean="0"/>
              <a:t>obligado, de acuerdo a lo siguiente:</a:t>
            </a:r>
            <a:endParaRPr lang="es-MX" dirty="0"/>
          </a:p>
        </p:txBody>
      </p:sp>
      <p:grpSp>
        <p:nvGrpSpPr>
          <p:cNvPr id="11" name="Grupo 10"/>
          <p:cNvGrpSpPr/>
          <p:nvPr/>
        </p:nvGrpSpPr>
        <p:grpSpPr>
          <a:xfrm>
            <a:off x="456134" y="1426632"/>
            <a:ext cx="3107754" cy="490200"/>
            <a:chOff x="522190" y="2373482"/>
            <a:chExt cx="3905794" cy="393590"/>
          </a:xfrm>
        </p:grpSpPr>
        <p:sp>
          <p:nvSpPr>
            <p:cNvPr id="13" name="Rectángulo redondeado 12">
              <a:hlinkClick r:id="rId4" action="ppaction://hlinksldjump"/>
            </p:cNvPr>
            <p:cNvSpPr/>
            <p:nvPr/>
          </p:nvSpPr>
          <p:spPr>
            <a:xfrm>
              <a:off x="522190" y="2373482"/>
              <a:ext cx="3905794" cy="3935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68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989025" y="2423838"/>
              <a:ext cx="2895966" cy="296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rgbClr val="684200"/>
                  </a:solidFill>
                </a:rPr>
                <a:t>Atestiguamientos</a:t>
              </a:r>
              <a:endParaRPr lang="es-MX" b="1" dirty="0">
                <a:solidFill>
                  <a:srgbClr val="684200"/>
                </a:solidFill>
              </a:endParaRPr>
            </a:p>
          </p:txBody>
        </p:sp>
      </p:grpSp>
      <p:pic>
        <p:nvPicPr>
          <p:cNvPr id="53" name="Imagen 52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3442" y="1772816"/>
            <a:ext cx="359695" cy="335309"/>
          </a:xfrm>
          <a:prstGeom prst="rect">
            <a:avLst/>
          </a:prstGeom>
        </p:spPr>
      </p:pic>
      <p:grpSp>
        <p:nvGrpSpPr>
          <p:cNvPr id="2" name="1 Grupo"/>
          <p:cNvGrpSpPr/>
          <p:nvPr/>
        </p:nvGrpSpPr>
        <p:grpSpPr>
          <a:xfrm>
            <a:off x="539552" y="3429000"/>
            <a:ext cx="1688753" cy="1380180"/>
            <a:chOff x="578991" y="3508724"/>
            <a:chExt cx="1688753" cy="1380180"/>
          </a:xfrm>
        </p:grpSpPr>
        <p:pic>
          <p:nvPicPr>
            <p:cNvPr id="32" name="Picture 2">
              <a:hlinkClick r:id="rId7" action="ppaction://hlinkfile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3508724"/>
              <a:ext cx="1165459" cy="1072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Rectángulo 14"/>
            <p:cNvSpPr/>
            <p:nvPr/>
          </p:nvSpPr>
          <p:spPr>
            <a:xfrm>
              <a:off x="578991" y="4581128"/>
              <a:ext cx="168875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 smtClean="0">
                  <a:solidFill>
                    <a:srgbClr val="684200"/>
                  </a:solidFill>
                </a:rPr>
                <a:t>1. Remuneraciones</a:t>
              </a:r>
              <a:endParaRPr lang="es-MX" sz="1400" b="1" dirty="0">
                <a:solidFill>
                  <a:srgbClr val="684200"/>
                </a:solidFill>
              </a:endParaRPr>
            </a:p>
          </p:txBody>
        </p:sp>
      </p:grpSp>
      <p:grpSp>
        <p:nvGrpSpPr>
          <p:cNvPr id="44" name="43 Grupo"/>
          <p:cNvGrpSpPr/>
          <p:nvPr/>
        </p:nvGrpSpPr>
        <p:grpSpPr>
          <a:xfrm>
            <a:off x="539552" y="5001148"/>
            <a:ext cx="1688753" cy="1380180"/>
            <a:chOff x="578991" y="3508724"/>
            <a:chExt cx="1688753" cy="1380180"/>
          </a:xfrm>
        </p:grpSpPr>
        <p:pic>
          <p:nvPicPr>
            <p:cNvPr id="45" name="Picture 2">
              <a:hlinkClick r:id="rId9" action="ppaction://hlinkfile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3508724"/>
              <a:ext cx="1165459" cy="1072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Rectángulo 14"/>
            <p:cNvSpPr/>
            <p:nvPr/>
          </p:nvSpPr>
          <p:spPr>
            <a:xfrm>
              <a:off x="578991" y="4581128"/>
              <a:ext cx="168875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 smtClean="0">
                  <a:solidFill>
                    <a:srgbClr val="684200"/>
                  </a:solidFill>
                </a:rPr>
                <a:t>6. Subcontratación</a:t>
              </a:r>
              <a:endParaRPr lang="es-MX" sz="1400" b="1" dirty="0">
                <a:solidFill>
                  <a:srgbClr val="684200"/>
                </a:solidFill>
              </a:endParaRPr>
            </a:p>
          </p:txBody>
        </p:sp>
      </p:grpSp>
      <p:grpSp>
        <p:nvGrpSpPr>
          <p:cNvPr id="47" name="46 Grupo"/>
          <p:cNvGrpSpPr/>
          <p:nvPr/>
        </p:nvGrpSpPr>
        <p:grpSpPr>
          <a:xfrm>
            <a:off x="2163167" y="3429000"/>
            <a:ext cx="1688753" cy="1380180"/>
            <a:chOff x="578991" y="3508724"/>
            <a:chExt cx="1688753" cy="1380180"/>
          </a:xfrm>
        </p:grpSpPr>
        <p:pic>
          <p:nvPicPr>
            <p:cNvPr id="48" name="Picture 2">
              <a:hlinkClick r:id="rId10" action="ppaction://hlinkfile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3508724"/>
              <a:ext cx="1165459" cy="1072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Rectángulo 14"/>
            <p:cNvSpPr/>
            <p:nvPr/>
          </p:nvSpPr>
          <p:spPr>
            <a:xfrm>
              <a:off x="578991" y="4581128"/>
              <a:ext cx="168875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 smtClean="0">
                  <a:solidFill>
                    <a:srgbClr val="684200"/>
                  </a:solidFill>
                </a:rPr>
                <a:t>2. Prestaciones</a:t>
              </a:r>
              <a:endParaRPr lang="es-MX" sz="1400" b="1" dirty="0">
                <a:solidFill>
                  <a:srgbClr val="684200"/>
                </a:solidFill>
              </a:endParaRPr>
            </a:p>
          </p:txBody>
        </p:sp>
      </p:grpSp>
      <p:grpSp>
        <p:nvGrpSpPr>
          <p:cNvPr id="50" name="49 Grupo"/>
          <p:cNvGrpSpPr/>
          <p:nvPr/>
        </p:nvGrpSpPr>
        <p:grpSpPr>
          <a:xfrm>
            <a:off x="3747343" y="3416972"/>
            <a:ext cx="1688753" cy="1380180"/>
            <a:chOff x="578991" y="3508724"/>
            <a:chExt cx="1688753" cy="1380180"/>
          </a:xfrm>
        </p:grpSpPr>
        <p:pic>
          <p:nvPicPr>
            <p:cNvPr id="51" name="Picture 2">
              <a:hlinkClick r:id="rId11" action="ppaction://hlinkfile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3508724"/>
              <a:ext cx="1165459" cy="1072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Rectángulo 14"/>
            <p:cNvSpPr/>
            <p:nvPr/>
          </p:nvSpPr>
          <p:spPr>
            <a:xfrm>
              <a:off x="578991" y="4581128"/>
              <a:ext cx="168875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 smtClean="0">
                  <a:solidFill>
                    <a:srgbClr val="684200"/>
                  </a:solidFill>
                </a:rPr>
                <a:t>3. Cuotas pagadas</a:t>
              </a:r>
              <a:endParaRPr lang="es-MX" sz="1400" b="1" dirty="0">
                <a:solidFill>
                  <a:srgbClr val="684200"/>
                </a:solidFill>
              </a:endParaRPr>
            </a:p>
          </p:txBody>
        </p:sp>
      </p:grpSp>
      <p:grpSp>
        <p:nvGrpSpPr>
          <p:cNvPr id="54" name="53 Grupo"/>
          <p:cNvGrpSpPr/>
          <p:nvPr/>
        </p:nvGrpSpPr>
        <p:grpSpPr>
          <a:xfrm>
            <a:off x="5259511" y="3416972"/>
            <a:ext cx="1688753" cy="1380180"/>
            <a:chOff x="578991" y="3508724"/>
            <a:chExt cx="1688753" cy="1380180"/>
          </a:xfrm>
        </p:grpSpPr>
        <p:pic>
          <p:nvPicPr>
            <p:cNvPr id="55" name="Picture 2">
              <a:hlinkClick r:id="rId12" action="ppaction://hlinkfile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3508724"/>
              <a:ext cx="1165459" cy="1072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Rectángulo 14"/>
            <p:cNvSpPr/>
            <p:nvPr/>
          </p:nvSpPr>
          <p:spPr>
            <a:xfrm>
              <a:off x="578991" y="4581128"/>
              <a:ext cx="168875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 smtClean="0">
                  <a:solidFill>
                    <a:srgbClr val="684200"/>
                  </a:solidFill>
                </a:rPr>
                <a:t>4. Personas físicas </a:t>
              </a:r>
              <a:endParaRPr lang="es-MX" sz="1400" b="1" dirty="0">
                <a:solidFill>
                  <a:srgbClr val="684200"/>
                </a:solidFill>
              </a:endParaRPr>
            </a:p>
          </p:txBody>
        </p:sp>
      </p:grpSp>
      <p:grpSp>
        <p:nvGrpSpPr>
          <p:cNvPr id="57" name="56 Grupo"/>
          <p:cNvGrpSpPr/>
          <p:nvPr/>
        </p:nvGrpSpPr>
        <p:grpSpPr>
          <a:xfrm>
            <a:off x="6804248" y="3416972"/>
            <a:ext cx="1688753" cy="1380180"/>
            <a:chOff x="578991" y="3508724"/>
            <a:chExt cx="1688753" cy="1380180"/>
          </a:xfrm>
        </p:grpSpPr>
        <p:pic>
          <p:nvPicPr>
            <p:cNvPr id="58" name="Picture 2">
              <a:hlinkClick r:id="rId13" action="ppaction://hlinkfile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3508724"/>
              <a:ext cx="1165459" cy="1072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Rectángulo 14"/>
            <p:cNvSpPr/>
            <p:nvPr/>
          </p:nvSpPr>
          <p:spPr>
            <a:xfrm>
              <a:off x="578991" y="4581128"/>
              <a:ext cx="168875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 smtClean="0">
                  <a:solidFill>
                    <a:srgbClr val="684200"/>
                  </a:solidFill>
                </a:rPr>
                <a:t>5. Prest Servicios</a:t>
              </a:r>
              <a:endParaRPr lang="es-MX" sz="1400" b="1" dirty="0">
                <a:solidFill>
                  <a:srgbClr val="684200"/>
                </a:solidFill>
              </a:endParaRPr>
            </a:p>
          </p:txBody>
        </p:sp>
      </p:grpSp>
      <p:grpSp>
        <p:nvGrpSpPr>
          <p:cNvPr id="60" name="59 Grupo"/>
          <p:cNvGrpSpPr/>
          <p:nvPr/>
        </p:nvGrpSpPr>
        <p:grpSpPr>
          <a:xfrm>
            <a:off x="2163167" y="5001148"/>
            <a:ext cx="1688753" cy="1380180"/>
            <a:chOff x="578991" y="3508724"/>
            <a:chExt cx="1688753" cy="1380180"/>
          </a:xfrm>
        </p:grpSpPr>
        <p:pic>
          <p:nvPicPr>
            <p:cNvPr id="61" name="Picture 2">
              <a:hlinkClick r:id="rId14" action="ppaction://hlinkfile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3508724"/>
              <a:ext cx="1165459" cy="1072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Rectángulo 14"/>
            <p:cNvSpPr/>
            <p:nvPr/>
          </p:nvSpPr>
          <p:spPr>
            <a:xfrm>
              <a:off x="578991" y="4581128"/>
              <a:ext cx="168875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>
                  <a:solidFill>
                    <a:srgbClr val="684200"/>
                  </a:solidFill>
                </a:rPr>
                <a:t>7. Clasificación </a:t>
              </a:r>
              <a:r>
                <a:rPr lang="es-MX" sz="1400" b="1" dirty="0" err="1">
                  <a:solidFill>
                    <a:srgbClr val="684200"/>
                  </a:solidFill>
                </a:rPr>
                <a:t>Emp</a:t>
              </a:r>
              <a:r>
                <a:rPr lang="es-MX" sz="1400" b="1" dirty="0">
                  <a:solidFill>
                    <a:srgbClr val="684200"/>
                  </a:solidFill>
                </a:rPr>
                <a:t>.</a:t>
              </a:r>
            </a:p>
          </p:txBody>
        </p:sp>
      </p:grpSp>
      <p:grpSp>
        <p:nvGrpSpPr>
          <p:cNvPr id="63" name="62 Grupo"/>
          <p:cNvGrpSpPr/>
          <p:nvPr/>
        </p:nvGrpSpPr>
        <p:grpSpPr>
          <a:xfrm>
            <a:off x="3779912" y="5001148"/>
            <a:ext cx="1688753" cy="1380181"/>
            <a:chOff x="578991" y="3508724"/>
            <a:chExt cx="1688753" cy="1380181"/>
          </a:xfrm>
        </p:grpSpPr>
        <p:pic>
          <p:nvPicPr>
            <p:cNvPr id="64" name="Picture 2">
              <a:hlinkClick r:id="rId15" action="ppaction://hlinkfile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3508724"/>
              <a:ext cx="1165459" cy="1072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Rectángulo 14"/>
            <p:cNvSpPr/>
            <p:nvPr/>
          </p:nvSpPr>
          <p:spPr>
            <a:xfrm>
              <a:off x="578991" y="4581128"/>
              <a:ext cx="16887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>
                  <a:solidFill>
                    <a:srgbClr val="684200"/>
                  </a:solidFill>
                </a:rPr>
                <a:t>8. Balanza</a:t>
              </a:r>
            </a:p>
          </p:txBody>
        </p:sp>
      </p:grpSp>
      <p:grpSp>
        <p:nvGrpSpPr>
          <p:cNvPr id="66" name="65 Grupo"/>
          <p:cNvGrpSpPr/>
          <p:nvPr/>
        </p:nvGrpSpPr>
        <p:grpSpPr>
          <a:xfrm>
            <a:off x="5259511" y="5001147"/>
            <a:ext cx="1688753" cy="1380181"/>
            <a:chOff x="578991" y="3508724"/>
            <a:chExt cx="1688753" cy="1380181"/>
          </a:xfrm>
        </p:grpSpPr>
        <p:pic>
          <p:nvPicPr>
            <p:cNvPr id="67" name="Picture 2">
              <a:hlinkClick r:id="rId16" action="ppaction://hlinkfile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3508724"/>
              <a:ext cx="1165459" cy="1072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Rectángulo 14"/>
            <p:cNvSpPr/>
            <p:nvPr/>
          </p:nvSpPr>
          <p:spPr>
            <a:xfrm>
              <a:off x="578991" y="4581128"/>
              <a:ext cx="16887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 smtClean="0">
                  <a:solidFill>
                    <a:srgbClr val="684200"/>
                  </a:solidFill>
                </a:rPr>
                <a:t>9. Obras de Const.</a:t>
              </a:r>
              <a:endParaRPr lang="es-MX" sz="1400" b="1" dirty="0">
                <a:solidFill>
                  <a:srgbClr val="684200"/>
                </a:solidFill>
              </a:endParaRPr>
            </a:p>
          </p:txBody>
        </p:sp>
      </p:grpSp>
      <p:grpSp>
        <p:nvGrpSpPr>
          <p:cNvPr id="69" name="68 Grupo"/>
          <p:cNvGrpSpPr/>
          <p:nvPr/>
        </p:nvGrpSpPr>
        <p:grpSpPr>
          <a:xfrm>
            <a:off x="6804248" y="5001147"/>
            <a:ext cx="1688753" cy="1380181"/>
            <a:chOff x="578991" y="3508724"/>
            <a:chExt cx="1688753" cy="1380181"/>
          </a:xfrm>
        </p:grpSpPr>
        <p:pic>
          <p:nvPicPr>
            <p:cNvPr id="70" name="Picture 2">
              <a:hlinkClick r:id="rId17" action="ppaction://hlinkfile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3508724"/>
              <a:ext cx="1165459" cy="1072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Rectángulo 14"/>
            <p:cNvSpPr/>
            <p:nvPr/>
          </p:nvSpPr>
          <p:spPr>
            <a:xfrm>
              <a:off x="578991" y="4581128"/>
              <a:ext cx="16887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 smtClean="0">
                  <a:solidFill>
                    <a:srgbClr val="684200"/>
                  </a:solidFill>
                </a:rPr>
                <a:t>10. Otros aspectos</a:t>
              </a:r>
              <a:endParaRPr lang="es-MX" sz="1400" b="1" dirty="0">
                <a:solidFill>
                  <a:srgbClr val="6842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159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-27384"/>
            <a:ext cx="9252520" cy="6896288"/>
          </a:xfrm>
          <a:prstGeom prst="rect">
            <a:avLst/>
          </a:prstGeom>
        </p:spPr>
      </p:pic>
      <p:sp>
        <p:nvSpPr>
          <p:cNvPr id="14" name="1 Rectángulo"/>
          <p:cNvSpPr/>
          <p:nvPr/>
        </p:nvSpPr>
        <p:spPr>
          <a:xfrm>
            <a:off x="539552" y="2560836"/>
            <a:ext cx="80648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MX" dirty="0"/>
              <a:t>En </a:t>
            </a:r>
            <a:r>
              <a:rPr lang="es-MX" dirty="0" smtClean="0"/>
              <a:t>el apartado </a:t>
            </a:r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</a:rPr>
              <a:t>“Otros Aspectos”</a:t>
            </a:r>
            <a:r>
              <a:rPr lang="es-MX" dirty="0" smtClean="0"/>
              <a:t> </a:t>
            </a:r>
            <a:r>
              <a:rPr lang="es-MX" dirty="0"/>
              <a:t>el contador público autorizado deberá contestar los cuestionarios </a:t>
            </a:r>
            <a:r>
              <a:rPr lang="es-MX" dirty="0" smtClean="0"/>
              <a:t>relativos a aspectos </a:t>
            </a:r>
            <a:r>
              <a:rPr lang="es-MX" dirty="0"/>
              <a:t>relevantes </a:t>
            </a:r>
            <a:r>
              <a:rPr lang="es-MX" dirty="0" smtClean="0"/>
              <a:t>de: </a:t>
            </a:r>
          </a:p>
          <a:p>
            <a:pPr lvl="1" algn="just">
              <a:buClr>
                <a:schemeClr val="accent6">
                  <a:lumMod val="50000"/>
                </a:schemeClr>
              </a:buClr>
            </a:pPr>
            <a:r>
              <a:rPr lang="es-MX" dirty="0" smtClean="0"/>
              <a:t> </a:t>
            </a:r>
          </a:p>
          <a:p>
            <a:pPr marL="742950" lvl="1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dirty="0" smtClean="0"/>
              <a:t>La </a:t>
            </a:r>
            <a:r>
              <a:rPr lang="es-MX" dirty="0"/>
              <a:t>integración del salario base de </a:t>
            </a:r>
            <a:r>
              <a:rPr lang="es-MX" dirty="0" smtClean="0"/>
              <a:t>cotización.</a:t>
            </a:r>
          </a:p>
          <a:p>
            <a:pPr marL="742950" lvl="1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MX" dirty="0"/>
          </a:p>
          <a:p>
            <a:pPr marL="742950" lvl="1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dirty="0"/>
              <a:t>Los movimientos </a:t>
            </a:r>
            <a:r>
              <a:rPr lang="es-MX" dirty="0" err="1"/>
              <a:t>afiliatorios</a:t>
            </a:r>
            <a:r>
              <a:rPr lang="es-MX" dirty="0"/>
              <a:t> de los trabajadores.</a:t>
            </a:r>
          </a:p>
          <a:p>
            <a:pPr marL="742950" lvl="1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MX" dirty="0" smtClean="0"/>
          </a:p>
          <a:p>
            <a:pPr marL="742950" lvl="1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dirty="0"/>
              <a:t>P</a:t>
            </a:r>
            <a:r>
              <a:rPr lang="es-MX" dirty="0" smtClean="0"/>
              <a:t>roveedores </a:t>
            </a:r>
            <a:r>
              <a:rPr lang="es-MX" dirty="0"/>
              <a:t>contratados por el patrón </a:t>
            </a:r>
            <a:r>
              <a:rPr lang="es-MX" dirty="0" smtClean="0"/>
              <a:t>que se encuentren </a:t>
            </a:r>
            <a:r>
              <a:rPr lang="es-MX" dirty="0"/>
              <a:t>en el supuesto del </a:t>
            </a:r>
            <a:r>
              <a:rPr lang="es-MX" dirty="0" smtClean="0"/>
              <a:t>art. </a:t>
            </a:r>
            <a:r>
              <a:rPr lang="es-MX" dirty="0"/>
              <a:t>69-B del Código Fiscal de la Federación. 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456134" y="1638588"/>
            <a:ext cx="3107754" cy="490200"/>
            <a:chOff x="522190" y="2373482"/>
            <a:chExt cx="3905794" cy="393590"/>
          </a:xfrm>
        </p:grpSpPr>
        <p:sp>
          <p:nvSpPr>
            <p:cNvPr id="13" name="Rectángulo redondeado 12">
              <a:hlinkClick r:id="rId4" action="ppaction://hlinksldjump"/>
            </p:cNvPr>
            <p:cNvSpPr/>
            <p:nvPr/>
          </p:nvSpPr>
          <p:spPr>
            <a:xfrm>
              <a:off x="522190" y="2373482"/>
              <a:ext cx="3905794" cy="3935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68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989025" y="2423838"/>
              <a:ext cx="2895966" cy="296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rgbClr val="684200"/>
                  </a:solidFill>
                </a:rPr>
                <a:t>Atestiguamientos</a:t>
              </a:r>
              <a:endParaRPr lang="es-MX" b="1" dirty="0">
                <a:solidFill>
                  <a:srgbClr val="6842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750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-27384"/>
            <a:ext cx="9252520" cy="6896288"/>
          </a:xfrm>
          <a:prstGeom prst="rect">
            <a:avLst/>
          </a:prstGeom>
        </p:spPr>
      </p:pic>
      <p:sp>
        <p:nvSpPr>
          <p:cNvPr id="14" name="1 Rectángulo"/>
          <p:cNvSpPr/>
          <p:nvPr/>
        </p:nvSpPr>
        <p:spPr>
          <a:xfrm>
            <a:off x="539552" y="2560836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MX" dirty="0"/>
              <a:t>El SIDEIMSS h</a:t>
            </a:r>
            <a:r>
              <a:rPr lang="es-MX" dirty="0" smtClean="0"/>
              <a:t>abilitará los </a:t>
            </a:r>
            <a:r>
              <a:rPr lang="es-MX" dirty="0"/>
              <a:t>cuestionarios de </a:t>
            </a:r>
            <a:r>
              <a:rPr lang="es-MX" dirty="0" smtClean="0"/>
              <a:t>atestiguamientos para que el CPA los responda, sólo hasta que </a:t>
            </a:r>
            <a:r>
              <a:rPr lang="es-MX" dirty="0"/>
              <a:t>se haya cargado </a:t>
            </a:r>
            <a:r>
              <a:rPr lang="es-MX" dirty="0" smtClean="0"/>
              <a:t>cuando menos un </a:t>
            </a:r>
            <a:r>
              <a:rPr lang="es-MX" dirty="0"/>
              <a:t>anexo en el módulo de información patronal.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MX" dirty="0"/>
              <a:t>Se deberá responder en forma afirmativa “Sí”, negativa “No” o con la opción “No aplica” las preguntas relacionadas con la información patronal ingresada en el aplicativo.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MX" dirty="0"/>
              <a:t>Se deberán responder todos los atestiguamientos que sean aplicables y en caso de indicar “No</a:t>
            </a:r>
            <a:r>
              <a:rPr lang="es-MX" dirty="0" smtClean="0"/>
              <a:t>” el CPA incluirá </a:t>
            </a:r>
            <a:r>
              <a:rPr lang="es-MX" dirty="0"/>
              <a:t>las observaciones que estime </a:t>
            </a:r>
            <a:r>
              <a:rPr lang="es-MX" dirty="0" smtClean="0"/>
              <a:t>pertinentes.</a:t>
            </a:r>
            <a:endParaRPr lang="es-MX" dirty="0"/>
          </a:p>
        </p:txBody>
      </p:sp>
      <p:grpSp>
        <p:nvGrpSpPr>
          <p:cNvPr id="11" name="Grupo 10"/>
          <p:cNvGrpSpPr/>
          <p:nvPr/>
        </p:nvGrpSpPr>
        <p:grpSpPr>
          <a:xfrm>
            <a:off x="456134" y="1638588"/>
            <a:ext cx="3107754" cy="490200"/>
            <a:chOff x="522190" y="2373482"/>
            <a:chExt cx="3905794" cy="393590"/>
          </a:xfrm>
        </p:grpSpPr>
        <p:sp>
          <p:nvSpPr>
            <p:cNvPr id="13" name="Rectángulo redondeado 12">
              <a:hlinkClick r:id="rId4" action="ppaction://hlinksldjump"/>
            </p:cNvPr>
            <p:cNvSpPr/>
            <p:nvPr/>
          </p:nvSpPr>
          <p:spPr>
            <a:xfrm>
              <a:off x="522190" y="2373482"/>
              <a:ext cx="3905794" cy="3935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68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989025" y="2423838"/>
              <a:ext cx="2895966" cy="296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rgbClr val="684200"/>
                  </a:solidFill>
                </a:rPr>
                <a:t>Atestiguamientos</a:t>
              </a:r>
              <a:endParaRPr lang="es-MX" b="1" dirty="0">
                <a:solidFill>
                  <a:srgbClr val="684200"/>
                </a:solidFill>
              </a:endParaRPr>
            </a:p>
          </p:txBody>
        </p:sp>
      </p:grpSp>
      <p:sp>
        <p:nvSpPr>
          <p:cNvPr id="39" name="Elipse 9">
            <a:hlinkClick r:id="rId5" action="ppaction://hlinksldjump"/>
          </p:cNvPr>
          <p:cNvSpPr/>
          <p:nvPr/>
        </p:nvSpPr>
        <p:spPr>
          <a:xfrm>
            <a:off x="8172400" y="5861800"/>
            <a:ext cx="792088" cy="735552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4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-27384"/>
            <a:ext cx="9252520" cy="6896288"/>
          </a:xfrm>
          <a:prstGeom prst="rect">
            <a:avLst/>
          </a:prstGeom>
        </p:spPr>
      </p:pic>
      <p:sp>
        <p:nvSpPr>
          <p:cNvPr id="14" name="1 Rectángulo"/>
          <p:cNvSpPr/>
          <p:nvPr/>
        </p:nvSpPr>
        <p:spPr>
          <a:xfrm>
            <a:off x="555323" y="2145630"/>
            <a:ext cx="81211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MX" dirty="0" smtClean="0"/>
              <a:t>Después de haber contestado los cuestionarios de atestiguamientos relativos a “Remuneraciones pagadas a los trabajadores” y “Prestaciones otorgadas a los trabajadores”, se habilitarán las siguientes cédulas:  </a:t>
            </a:r>
            <a:endParaRPr lang="es-MX" dirty="0"/>
          </a:p>
        </p:txBody>
      </p:sp>
      <p:grpSp>
        <p:nvGrpSpPr>
          <p:cNvPr id="11" name="Grupo 10"/>
          <p:cNvGrpSpPr/>
          <p:nvPr/>
        </p:nvGrpSpPr>
        <p:grpSpPr>
          <a:xfrm>
            <a:off x="456134" y="1426632"/>
            <a:ext cx="3107754" cy="490200"/>
            <a:chOff x="522190" y="2373482"/>
            <a:chExt cx="3905794" cy="393590"/>
          </a:xfrm>
        </p:grpSpPr>
        <p:sp>
          <p:nvSpPr>
            <p:cNvPr id="13" name="Rectángulo redondeado 12">
              <a:hlinkClick r:id="rId4" action="ppaction://hlinksldjump"/>
            </p:cNvPr>
            <p:cNvSpPr/>
            <p:nvPr/>
          </p:nvSpPr>
          <p:spPr>
            <a:xfrm>
              <a:off x="522190" y="2373482"/>
              <a:ext cx="3905794" cy="3935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68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989025" y="2423838"/>
              <a:ext cx="2895966" cy="296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rgbClr val="684200"/>
                  </a:solidFill>
                </a:rPr>
                <a:t>Cédulas del Dictamen</a:t>
              </a:r>
              <a:endParaRPr lang="es-MX" b="1" dirty="0">
                <a:solidFill>
                  <a:srgbClr val="684200"/>
                </a:solidFill>
              </a:endParaRP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004" y="3140968"/>
            <a:ext cx="7155436" cy="320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36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-27384"/>
            <a:ext cx="9252520" cy="6896288"/>
          </a:xfrm>
          <a:prstGeom prst="rect">
            <a:avLst/>
          </a:prstGeom>
        </p:spPr>
      </p:pic>
      <p:grpSp>
        <p:nvGrpSpPr>
          <p:cNvPr id="11" name="Grupo 10"/>
          <p:cNvGrpSpPr/>
          <p:nvPr/>
        </p:nvGrpSpPr>
        <p:grpSpPr>
          <a:xfrm>
            <a:off x="456134" y="1340768"/>
            <a:ext cx="3107754" cy="490200"/>
            <a:chOff x="522190" y="2373482"/>
            <a:chExt cx="3905794" cy="393590"/>
          </a:xfrm>
        </p:grpSpPr>
        <p:sp>
          <p:nvSpPr>
            <p:cNvPr id="13" name="Rectángulo redondeado 12">
              <a:hlinkClick r:id="rId4" action="ppaction://hlinksldjump"/>
            </p:cNvPr>
            <p:cNvSpPr/>
            <p:nvPr/>
          </p:nvSpPr>
          <p:spPr>
            <a:xfrm>
              <a:off x="522190" y="2373482"/>
              <a:ext cx="3905794" cy="3935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68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989025" y="2423838"/>
              <a:ext cx="2895966" cy="296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rgbClr val="684200"/>
                  </a:solidFill>
                </a:rPr>
                <a:t>Cédulas del Dictamen</a:t>
              </a:r>
              <a:endParaRPr lang="es-MX" b="1" dirty="0">
                <a:solidFill>
                  <a:srgbClr val="684200"/>
                </a:solidFill>
              </a:endParaRPr>
            </a:p>
          </p:txBody>
        </p:sp>
      </p:grpSp>
      <p:sp>
        <p:nvSpPr>
          <p:cNvPr id="9" name="8 Rectángulo"/>
          <p:cNvSpPr/>
          <p:nvPr/>
        </p:nvSpPr>
        <p:spPr>
          <a:xfrm>
            <a:off x="683568" y="1916832"/>
            <a:ext cx="820891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ES" b="1" dirty="0" smtClean="0"/>
              <a:t>Cédula </a:t>
            </a:r>
            <a:r>
              <a:rPr lang="es-ES" b="1" dirty="0"/>
              <a:t>de detalle de remuneraciones</a:t>
            </a:r>
            <a:endParaRPr lang="es-MX" dirty="0"/>
          </a:p>
          <a:p>
            <a:pPr marL="271463" algn="just"/>
            <a:endParaRPr lang="es-ES" sz="1000" dirty="0" smtClean="0"/>
          </a:p>
          <a:p>
            <a:pPr marL="271463" algn="just"/>
            <a:r>
              <a:rPr lang="es-ES" dirty="0" smtClean="0"/>
              <a:t>En </a:t>
            </a:r>
            <a:r>
              <a:rPr lang="es-ES" dirty="0"/>
              <a:t>esta cédula el </a:t>
            </a:r>
            <a:r>
              <a:rPr lang="es-ES" dirty="0" smtClean="0"/>
              <a:t>CPA detallará </a:t>
            </a:r>
            <a:r>
              <a:rPr lang="es-ES" dirty="0"/>
              <a:t>los conceptos mencionados en el apartado de “otros ingresos por salarios” y de “otros pagos por separación” de la información patronal relativa a </a:t>
            </a:r>
            <a:r>
              <a:rPr lang="es-ES" dirty="0" smtClean="0"/>
              <a:t>“Remuneraciones otorgadas a los trabajadores”. </a:t>
            </a:r>
          </a:p>
        </p:txBody>
      </p:sp>
      <p:pic>
        <p:nvPicPr>
          <p:cNvPr id="1026" name="Picture 2" descr="F:\SIDEIMSS\Pantallas para Manual SIDEIMSS\03-DICTAMEN\01-Datos del patrón a dictaminar\04-Atestiguaminetos\Cedula de Pagos\01-Detalle de conceptos de remuneraciones\MACR-2016-09-27_16.41.4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38364"/>
            <a:ext cx="5596808" cy="304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827584" y="3501008"/>
            <a:ext cx="24482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*Respecto </a:t>
            </a:r>
            <a:r>
              <a:rPr lang="es-ES" dirty="0"/>
              <a:t>del apartado de otros ingresos por salarios deberá indicar si dichas </a:t>
            </a:r>
            <a:r>
              <a:rPr lang="es-ES" dirty="0" err="1" smtClean="0"/>
              <a:t>remu-neraciones</a:t>
            </a:r>
            <a:r>
              <a:rPr lang="es-ES" dirty="0" smtClean="0"/>
              <a:t> </a:t>
            </a:r>
            <a:r>
              <a:rPr lang="es-ES" dirty="0"/>
              <a:t>son </a:t>
            </a:r>
            <a:r>
              <a:rPr lang="es-ES" dirty="0" smtClean="0"/>
              <a:t>fijas o variables, </a:t>
            </a:r>
            <a:r>
              <a:rPr lang="es-ES" dirty="0"/>
              <a:t>así como si integran o no al salario base de cotización.</a:t>
            </a:r>
            <a:endParaRPr lang="es-MX" dirty="0"/>
          </a:p>
        </p:txBody>
      </p:sp>
      <p:grpSp>
        <p:nvGrpSpPr>
          <p:cNvPr id="12" name="11 Grupo"/>
          <p:cNvGrpSpPr/>
          <p:nvPr/>
        </p:nvGrpSpPr>
        <p:grpSpPr>
          <a:xfrm>
            <a:off x="8180615" y="1256129"/>
            <a:ext cx="797032" cy="875271"/>
            <a:chOff x="1455540" y="4725144"/>
            <a:chExt cx="1562697" cy="1893441"/>
          </a:xfrm>
        </p:grpSpPr>
        <p:sp>
          <p:nvSpPr>
            <p:cNvPr id="16" name="CuadroTexto 2"/>
            <p:cNvSpPr txBox="1"/>
            <p:nvPr/>
          </p:nvSpPr>
          <p:spPr>
            <a:xfrm>
              <a:off x="1455540" y="6052654"/>
              <a:ext cx="1562697" cy="5659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b="1" dirty="0" smtClean="0"/>
                <a:t>FORMATO</a:t>
              </a:r>
              <a:endParaRPr lang="es-MX" sz="1100" b="1" dirty="0"/>
            </a:p>
          </p:txBody>
        </p:sp>
        <p:pic>
          <p:nvPicPr>
            <p:cNvPr id="17" name="Picture 2">
              <a:hlinkClick r:id="rId6" action="ppaction://hlinkfile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3134" y="4725144"/>
              <a:ext cx="1327510" cy="1327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9120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-27384"/>
            <a:ext cx="9252520" cy="6896288"/>
          </a:xfrm>
          <a:prstGeom prst="rect">
            <a:avLst/>
          </a:prstGeom>
        </p:spPr>
      </p:pic>
      <p:grpSp>
        <p:nvGrpSpPr>
          <p:cNvPr id="11" name="Grupo 10"/>
          <p:cNvGrpSpPr/>
          <p:nvPr/>
        </p:nvGrpSpPr>
        <p:grpSpPr>
          <a:xfrm>
            <a:off x="456134" y="1340768"/>
            <a:ext cx="3107754" cy="490200"/>
            <a:chOff x="522190" y="2373482"/>
            <a:chExt cx="3905794" cy="393590"/>
          </a:xfrm>
        </p:grpSpPr>
        <p:sp>
          <p:nvSpPr>
            <p:cNvPr id="13" name="Rectángulo redondeado 12">
              <a:hlinkClick r:id="rId4" action="ppaction://hlinksldjump"/>
            </p:cNvPr>
            <p:cNvSpPr/>
            <p:nvPr/>
          </p:nvSpPr>
          <p:spPr>
            <a:xfrm>
              <a:off x="522190" y="2373482"/>
              <a:ext cx="3905794" cy="3935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68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989025" y="2423838"/>
              <a:ext cx="2895966" cy="296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rgbClr val="684200"/>
                  </a:solidFill>
                </a:rPr>
                <a:t>Cédulas del Dictamen</a:t>
              </a:r>
              <a:endParaRPr lang="es-MX" b="1" dirty="0">
                <a:solidFill>
                  <a:srgbClr val="684200"/>
                </a:solidFill>
              </a:endParaRPr>
            </a:p>
          </p:txBody>
        </p:sp>
      </p:grpSp>
      <p:sp>
        <p:nvSpPr>
          <p:cNvPr id="9" name="8 Rectángulo"/>
          <p:cNvSpPr/>
          <p:nvPr/>
        </p:nvSpPr>
        <p:spPr>
          <a:xfrm>
            <a:off x="683568" y="1916832"/>
            <a:ext cx="820891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ES" b="1" dirty="0" smtClean="0"/>
              <a:t>Cédula </a:t>
            </a:r>
            <a:r>
              <a:rPr lang="es-ES" b="1" dirty="0"/>
              <a:t>de detalle de </a:t>
            </a:r>
            <a:r>
              <a:rPr lang="es-ES" b="1" dirty="0" smtClean="0"/>
              <a:t>prestaciones</a:t>
            </a:r>
            <a:endParaRPr lang="es-MX" dirty="0"/>
          </a:p>
          <a:p>
            <a:pPr marL="271463" algn="just"/>
            <a:endParaRPr lang="es-ES" sz="1000" dirty="0" smtClean="0"/>
          </a:p>
          <a:p>
            <a:pPr marL="271463" algn="just"/>
            <a:r>
              <a:rPr lang="es-MX" dirty="0" smtClean="0"/>
              <a:t>El </a:t>
            </a:r>
            <a:r>
              <a:rPr lang="es-ES" dirty="0" smtClean="0"/>
              <a:t>CPA</a:t>
            </a:r>
            <a:r>
              <a:rPr lang="es-MX" dirty="0" smtClean="0"/>
              <a:t> detallará </a:t>
            </a:r>
            <a:r>
              <a:rPr lang="es-MX" dirty="0"/>
              <a:t>las </a:t>
            </a:r>
            <a:r>
              <a:rPr lang="es-MX" dirty="0" smtClean="0"/>
              <a:t>prestaciones </a:t>
            </a:r>
            <a:r>
              <a:rPr lang="es-MX" dirty="0"/>
              <a:t>señaladas en la Información patronal relativa a “</a:t>
            </a:r>
            <a:r>
              <a:rPr lang="es-MX" dirty="0" smtClean="0"/>
              <a:t>Prestaciones </a:t>
            </a:r>
            <a:r>
              <a:rPr lang="es-MX" dirty="0"/>
              <a:t>otorgadas a los trabajadores</a:t>
            </a:r>
            <a:r>
              <a:rPr lang="es-MX" dirty="0" smtClean="0"/>
              <a:t>”; </a:t>
            </a:r>
            <a:r>
              <a:rPr lang="es-MX" dirty="0"/>
              <a:t>así como sus respectivos importes, en caso de </a:t>
            </a:r>
            <a:r>
              <a:rPr lang="es-MX" dirty="0" smtClean="0"/>
              <a:t>aplicar.</a:t>
            </a:r>
            <a:r>
              <a:rPr lang="es-ES" dirty="0" smtClean="0"/>
              <a:t> </a:t>
            </a:r>
          </a:p>
        </p:txBody>
      </p:sp>
      <p:pic>
        <p:nvPicPr>
          <p:cNvPr id="2050" name="Picture 2" descr="F:\SIDEIMSS\Pantallas para Manual SIDEIMSS\03-DICTAMEN\01-Datos del patrón a dictaminar\04-Atestiguaminetos\Cedula de Pagos\02-Detalle de prestaciones otorgadas a los trabajadores\MACR-2016-09-27_16.52.3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64696"/>
            <a:ext cx="6048672" cy="328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9 Grupo"/>
          <p:cNvGrpSpPr/>
          <p:nvPr/>
        </p:nvGrpSpPr>
        <p:grpSpPr>
          <a:xfrm>
            <a:off x="8180615" y="1256129"/>
            <a:ext cx="797032" cy="875271"/>
            <a:chOff x="1455540" y="4725144"/>
            <a:chExt cx="1562697" cy="1893441"/>
          </a:xfrm>
        </p:grpSpPr>
        <p:sp>
          <p:nvSpPr>
            <p:cNvPr id="12" name="CuadroTexto 2"/>
            <p:cNvSpPr txBox="1"/>
            <p:nvPr/>
          </p:nvSpPr>
          <p:spPr>
            <a:xfrm>
              <a:off x="1455540" y="6052654"/>
              <a:ext cx="1562697" cy="5659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b="1" dirty="0" smtClean="0"/>
                <a:t>FORMATO</a:t>
              </a:r>
              <a:endParaRPr lang="es-MX" sz="1100" b="1" dirty="0"/>
            </a:p>
          </p:txBody>
        </p:sp>
        <p:pic>
          <p:nvPicPr>
            <p:cNvPr id="14" name="Picture 2">
              <a:hlinkClick r:id="rId6" action="ppaction://hlinkfile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3134" y="4725144"/>
              <a:ext cx="1327510" cy="1327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8923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-27384"/>
            <a:ext cx="9252520" cy="6896288"/>
          </a:xfrm>
          <a:prstGeom prst="rect">
            <a:avLst/>
          </a:prstGeom>
        </p:spPr>
      </p:pic>
      <p:grpSp>
        <p:nvGrpSpPr>
          <p:cNvPr id="11" name="Grupo 10"/>
          <p:cNvGrpSpPr/>
          <p:nvPr/>
        </p:nvGrpSpPr>
        <p:grpSpPr>
          <a:xfrm>
            <a:off x="456134" y="1426632"/>
            <a:ext cx="3107754" cy="490200"/>
            <a:chOff x="522190" y="2373482"/>
            <a:chExt cx="3905794" cy="393590"/>
          </a:xfrm>
        </p:grpSpPr>
        <p:sp>
          <p:nvSpPr>
            <p:cNvPr id="13" name="Rectángulo redondeado 12">
              <a:hlinkClick r:id="rId4" action="ppaction://hlinksldjump"/>
            </p:cNvPr>
            <p:cNvSpPr/>
            <p:nvPr/>
          </p:nvSpPr>
          <p:spPr>
            <a:xfrm>
              <a:off x="522190" y="2373482"/>
              <a:ext cx="3905794" cy="3935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68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989025" y="2423838"/>
              <a:ext cx="2895966" cy="296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rgbClr val="684200"/>
                  </a:solidFill>
                </a:rPr>
                <a:t>Cédulas del Dictamen</a:t>
              </a:r>
              <a:endParaRPr lang="es-MX" b="1" dirty="0">
                <a:solidFill>
                  <a:srgbClr val="684200"/>
                </a:solidFill>
              </a:endParaRPr>
            </a:p>
          </p:txBody>
        </p:sp>
      </p:grpSp>
      <p:sp>
        <p:nvSpPr>
          <p:cNvPr id="9" name="8 Rectángulo"/>
          <p:cNvSpPr/>
          <p:nvPr/>
        </p:nvSpPr>
        <p:spPr>
          <a:xfrm>
            <a:off x="683568" y="2129949"/>
            <a:ext cx="820891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ES" b="1" dirty="0" smtClean="0"/>
              <a:t>Cédula </a:t>
            </a:r>
            <a:r>
              <a:rPr lang="es-ES" b="1" dirty="0"/>
              <a:t>de </a:t>
            </a:r>
            <a:r>
              <a:rPr lang="es-ES" b="1" dirty="0" smtClean="0"/>
              <a:t>diferencias por dictamen</a:t>
            </a:r>
            <a:endParaRPr lang="es-MX" dirty="0"/>
          </a:p>
          <a:p>
            <a:pPr marL="271463" algn="just"/>
            <a:endParaRPr lang="es-ES" dirty="0" smtClean="0"/>
          </a:p>
          <a:p>
            <a:pPr marL="271463" algn="just"/>
            <a:r>
              <a:rPr lang="es-ES" dirty="0" smtClean="0"/>
              <a:t>El CPA adjuntará un archivo en formato .</a:t>
            </a:r>
            <a:r>
              <a:rPr lang="es-ES" dirty="0" err="1" smtClean="0"/>
              <a:t>txt</a:t>
            </a:r>
            <a:r>
              <a:rPr lang="es-ES" dirty="0" smtClean="0"/>
              <a:t>, en el que informará:</a:t>
            </a:r>
          </a:p>
          <a:p>
            <a:pPr marL="271463" algn="just"/>
            <a:endParaRPr lang="es-ES" sz="1400" dirty="0"/>
          </a:p>
          <a:p>
            <a:pPr marL="557213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El </a:t>
            </a:r>
            <a:r>
              <a:rPr lang="es-ES" dirty="0"/>
              <a:t>importe de las cuotas obrero patronales determinadas por cada registro </a:t>
            </a:r>
            <a:r>
              <a:rPr lang="es-ES" dirty="0" smtClean="0"/>
              <a:t>patronal </a:t>
            </a:r>
            <a:r>
              <a:rPr lang="es-ES" dirty="0"/>
              <a:t>como resultado del dictamen </a:t>
            </a:r>
            <a:r>
              <a:rPr lang="es-ES" dirty="0" smtClean="0"/>
              <a:t>formulado.</a:t>
            </a:r>
          </a:p>
          <a:p>
            <a:pPr marL="557213" indent="-285750" algn="just">
              <a:buFont typeface="Arial" panose="020B0604020202020204" pitchFamily="34" charset="0"/>
              <a:buChar char="•"/>
            </a:pPr>
            <a:endParaRPr lang="es-ES" sz="1400" dirty="0"/>
          </a:p>
          <a:p>
            <a:pPr marL="557213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El número de trabajadores revisados y regularizados.</a:t>
            </a:r>
          </a:p>
          <a:p>
            <a:pPr marL="557213" indent="-285750" algn="just">
              <a:buFont typeface="Arial" panose="020B0604020202020204" pitchFamily="34" charset="0"/>
              <a:buChar char="•"/>
            </a:pPr>
            <a:endParaRPr lang="es-ES" sz="1400" dirty="0"/>
          </a:p>
          <a:p>
            <a:pPr marL="557213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Los </a:t>
            </a:r>
            <a:r>
              <a:rPr lang="es-ES" dirty="0"/>
              <a:t>avisos </a:t>
            </a:r>
            <a:r>
              <a:rPr lang="es-ES" dirty="0" err="1" smtClean="0"/>
              <a:t>afiliatorios</a:t>
            </a:r>
            <a:r>
              <a:rPr lang="es-ES" dirty="0" smtClean="0"/>
              <a:t> y movimientos salariales que deberá generar el patrón.</a:t>
            </a:r>
          </a:p>
        </p:txBody>
      </p:sp>
      <p:sp>
        <p:nvSpPr>
          <p:cNvPr id="8" name="Elipse 9">
            <a:hlinkClick r:id="rId5" action="ppaction://hlinksldjump"/>
          </p:cNvPr>
          <p:cNvSpPr/>
          <p:nvPr/>
        </p:nvSpPr>
        <p:spPr>
          <a:xfrm>
            <a:off x="8172400" y="5861800"/>
            <a:ext cx="792088" cy="735552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0" name="9 Grupo"/>
          <p:cNvGrpSpPr/>
          <p:nvPr/>
        </p:nvGrpSpPr>
        <p:grpSpPr>
          <a:xfrm>
            <a:off x="8180615" y="1256129"/>
            <a:ext cx="797032" cy="875271"/>
            <a:chOff x="1455540" y="4725144"/>
            <a:chExt cx="1562697" cy="1893441"/>
          </a:xfrm>
        </p:grpSpPr>
        <p:sp>
          <p:nvSpPr>
            <p:cNvPr id="12" name="CuadroTexto 2"/>
            <p:cNvSpPr txBox="1"/>
            <p:nvPr/>
          </p:nvSpPr>
          <p:spPr>
            <a:xfrm>
              <a:off x="1455540" y="6052654"/>
              <a:ext cx="1562697" cy="5659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b="1" dirty="0" smtClean="0"/>
                <a:t>FORMATO</a:t>
              </a:r>
              <a:endParaRPr lang="es-MX" sz="1100" b="1" dirty="0"/>
            </a:p>
          </p:txBody>
        </p:sp>
        <p:pic>
          <p:nvPicPr>
            <p:cNvPr id="14" name="Picture 2">
              <a:hlinkClick r:id="rId7" action="ppaction://hlinkfile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3134" y="4725144"/>
              <a:ext cx="1327510" cy="1327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198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2115"/>
            <a:ext cx="9252520" cy="6896288"/>
          </a:xfrm>
          <a:prstGeom prst="rect">
            <a:avLst/>
          </a:prstGeom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179388" y="1124744"/>
            <a:ext cx="8713092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s-MX" sz="1800" dirty="0" smtClean="0"/>
          </a:p>
          <a:p>
            <a:pPr marL="0" indent="0" algn="just">
              <a:buNone/>
            </a:pPr>
            <a:r>
              <a:rPr lang="es-MX" sz="1800" dirty="0" smtClean="0"/>
              <a:t>Con la finalidad de </a:t>
            </a:r>
            <a:r>
              <a:rPr lang="es-MX" sz="1800" b="1" dirty="0" smtClean="0"/>
              <a:t>facilitar el cumplimiento de las obligaciones </a:t>
            </a:r>
            <a:r>
              <a:rPr lang="es-MX" sz="1800" dirty="0" smtClean="0"/>
              <a:t>del Contador Público Autorizado, Patrones y demás Sujetos Obligados en materia de Dictamen el </a:t>
            </a:r>
            <a:r>
              <a:rPr lang="es-MX" sz="1800" dirty="0"/>
              <a:t>Instituto Mexicano del Seguro Social (IMSS) </a:t>
            </a:r>
            <a:r>
              <a:rPr lang="es-MX" sz="1800" dirty="0" smtClean="0"/>
              <a:t>ha desarrollado el Sistema de Dictamen Electrónico: </a:t>
            </a:r>
          </a:p>
          <a:p>
            <a:pPr marL="0" indent="0" algn="ctr">
              <a:buNone/>
            </a:pPr>
            <a:endParaRPr lang="es-MX" sz="800" dirty="0" smtClean="0"/>
          </a:p>
          <a:p>
            <a:pPr marL="0" indent="0" algn="ctr">
              <a:buNone/>
            </a:pPr>
            <a:endParaRPr lang="es-MX" sz="800" dirty="0" smtClean="0"/>
          </a:p>
          <a:p>
            <a:pPr marL="0" indent="0" algn="ctr">
              <a:buNone/>
            </a:pPr>
            <a:endParaRPr lang="es-MX" sz="800" dirty="0"/>
          </a:p>
          <a:p>
            <a:pPr marL="0" indent="0" algn="ctr">
              <a:buNone/>
            </a:pPr>
            <a:endParaRPr lang="es-MX" sz="800" dirty="0" smtClean="0"/>
          </a:p>
          <a:p>
            <a:pPr marL="0" indent="0" algn="ctr">
              <a:buNone/>
            </a:pPr>
            <a:endParaRPr lang="es-MX" sz="800" dirty="0" smtClean="0"/>
          </a:p>
          <a:p>
            <a:pPr marL="0" indent="0" algn="ctr">
              <a:buNone/>
            </a:pPr>
            <a:endParaRPr lang="es-MX" sz="800" dirty="0"/>
          </a:p>
          <a:p>
            <a:pPr marL="0" indent="0" algn="ctr">
              <a:buNone/>
            </a:pPr>
            <a:endParaRPr lang="es-MX" sz="800" dirty="0" smtClean="0"/>
          </a:p>
          <a:p>
            <a:pPr marL="0" indent="0" algn="ctr">
              <a:buNone/>
            </a:pPr>
            <a:endParaRPr lang="es-MX" sz="800" dirty="0"/>
          </a:p>
          <a:p>
            <a:pPr marL="0" indent="0" algn="ctr">
              <a:buNone/>
            </a:pPr>
            <a:endParaRPr lang="es-MX" sz="800" dirty="0" smtClean="0"/>
          </a:p>
          <a:p>
            <a:pPr marL="0" indent="0" algn="ctr">
              <a:buNone/>
            </a:pPr>
            <a:endParaRPr lang="es-MX" sz="800" dirty="0"/>
          </a:p>
          <a:p>
            <a:pPr marL="0" indent="0" algn="ctr">
              <a:buNone/>
            </a:pPr>
            <a:endParaRPr lang="es-MX" sz="800" dirty="0" smtClean="0"/>
          </a:p>
          <a:p>
            <a:pPr marL="0" indent="0" algn="ctr">
              <a:buNone/>
            </a:pPr>
            <a:endParaRPr lang="es-MX" sz="800" dirty="0"/>
          </a:p>
          <a:p>
            <a:pPr marL="0" indent="0" algn="ctr">
              <a:buNone/>
            </a:pPr>
            <a:endParaRPr lang="es-MX" sz="800" dirty="0" smtClean="0"/>
          </a:p>
          <a:p>
            <a:pPr marL="0" indent="0" algn="ctr">
              <a:buNone/>
            </a:pPr>
            <a:endParaRPr lang="es-MX" sz="800" dirty="0"/>
          </a:p>
          <a:p>
            <a:pPr marL="0" indent="0" algn="ctr">
              <a:buNone/>
            </a:pPr>
            <a:endParaRPr lang="es-MX" sz="800" dirty="0" smtClean="0"/>
          </a:p>
          <a:p>
            <a:pPr marL="0" indent="0" algn="ctr">
              <a:buNone/>
            </a:pPr>
            <a:endParaRPr lang="es-MX" sz="800" dirty="0"/>
          </a:p>
          <a:p>
            <a:pPr marL="0" indent="0" algn="ctr">
              <a:buNone/>
            </a:pPr>
            <a:endParaRPr lang="es-MX" sz="800" dirty="0" smtClean="0"/>
          </a:p>
          <a:p>
            <a:pPr marL="0" indent="0" algn="ctr">
              <a:buNone/>
            </a:pPr>
            <a:endParaRPr lang="es-MX" sz="800" dirty="0"/>
          </a:p>
          <a:p>
            <a:pPr marL="0" indent="0" algn="ctr">
              <a:buNone/>
            </a:pPr>
            <a:endParaRPr lang="es-MX" sz="800" dirty="0" smtClean="0"/>
          </a:p>
          <a:p>
            <a:pPr marL="0" indent="0" algn="ctr">
              <a:buNone/>
            </a:pPr>
            <a:endParaRPr lang="es-MX" sz="800" dirty="0" smtClean="0"/>
          </a:p>
          <a:p>
            <a:pPr marL="0" indent="0" algn="ctr">
              <a:buNone/>
            </a:pPr>
            <a:endParaRPr lang="es-MX" sz="800" dirty="0" smtClean="0"/>
          </a:p>
          <a:p>
            <a:pPr marL="898525" indent="-449263" algn="just">
              <a:buFont typeface="Wingdings" panose="05000000000000000000" pitchFamily="2" charset="2"/>
              <a:buChar char="ü"/>
            </a:pPr>
            <a:r>
              <a:rPr lang="es-MX" sz="1800" dirty="0" smtClean="0"/>
              <a:t>Herramienta </a:t>
            </a:r>
            <a:r>
              <a:rPr lang="es-MX" sz="1800" b="1" dirty="0" smtClean="0"/>
              <a:t>accesible y no presencial</a:t>
            </a:r>
            <a:r>
              <a:rPr lang="es-MX" sz="1800" dirty="0" smtClean="0"/>
              <a:t>, que permite presentar en forma </a:t>
            </a:r>
            <a:r>
              <a:rPr lang="es-MX" sz="1800" b="1" dirty="0" smtClean="0"/>
              <a:t>ágil y oportuna</a:t>
            </a:r>
            <a:r>
              <a:rPr lang="es-MX" sz="1800" dirty="0" smtClean="0"/>
              <a:t> los trámites relacionados con el Dictamen para efectos del Seguro Social.</a:t>
            </a:r>
            <a:endParaRPr kumimoji="0" lang="es-MX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126" t="4641" b="6322"/>
          <a:stretch/>
        </p:blipFill>
        <p:spPr>
          <a:xfrm>
            <a:off x="2228966" y="2606617"/>
            <a:ext cx="4577547" cy="2550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1705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-27384"/>
            <a:ext cx="9252520" cy="6896288"/>
          </a:xfrm>
          <a:prstGeom prst="rect">
            <a:avLst/>
          </a:prstGeom>
        </p:spPr>
      </p:pic>
      <p:sp>
        <p:nvSpPr>
          <p:cNvPr id="14" name="1 Rectángulo"/>
          <p:cNvSpPr/>
          <p:nvPr/>
        </p:nvSpPr>
        <p:spPr>
          <a:xfrm>
            <a:off x="555323" y="1988840"/>
            <a:ext cx="81211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MX" dirty="0" smtClean="0"/>
              <a:t>El </a:t>
            </a:r>
            <a:r>
              <a:rPr lang="es-MX" dirty="0"/>
              <a:t>SIDEIMSS habilitará este módulo para </a:t>
            </a:r>
            <a:r>
              <a:rPr lang="es-MX" dirty="0" smtClean="0"/>
              <a:t>la generación de las </a:t>
            </a:r>
            <a:r>
              <a:rPr lang="es-MX" dirty="0"/>
              <a:t>líneas de </a:t>
            </a:r>
            <a:r>
              <a:rPr lang="es-MX" dirty="0" smtClean="0"/>
              <a:t>captura que permitan realizar los </a:t>
            </a:r>
            <a:r>
              <a:rPr lang="es-MX" b="1" dirty="0" smtClean="0"/>
              <a:t>pagos</a:t>
            </a:r>
            <a:r>
              <a:rPr lang="es-MX" dirty="0" smtClean="0"/>
              <a:t> respectivos, así como para generar los </a:t>
            </a:r>
            <a:r>
              <a:rPr lang="es-MX" b="1" dirty="0" smtClean="0"/>
              <a:t>movimientos </a:t>
            </a:r>
            <a:r>
              <a:rPr lang="es-MX" b="1" dirty="0" err="1" smtClean="0"/>
              <a:t>afiliatorios</a:t>
            </a:r>
            <a:r>
              <a:rPr lang="es-MX" dirty="0" smtClean="0"/>
              <a:t>.</a:t>
            </a:r>
            <a:endParaRPr lang="es-MX" dirty="0"/>
          </a:p>
        </p:txBody>
      </p:sp>
      <p:grpSp>
        <p:nvGrpSpPr>
          <p:cNvPr id="11" name="Grupo 10"/>
          <p:cNvGrpSpPr/>
          <p:nvPr/>
        </p:nvGrpSpPr>
        <p:grpSpPr>
          <a:xfrm>
            <a:off x="456133" y="1340768"/>
            <a:ext cx="4475907" cy="709047"/>
            <a:chOff x="522190" y="2373482"/>
            <a:chExt cx="3905794" cy="569306"/>
          </a:xfrm>
        </p:grpSpPr>
        <p:sp>
          <p:nvSpPr>
            <p:cNvPr id="13" name="Rectángulo redondeado 12">
              <a:hlinkClick r:id="rId4" action="ppaction://hlinksldjump"/>
            </p:cNvPr>
            <p:cNvSpPr/>
            <p:nvPr/>
          </p:nvSpPr>
          <p:spPr>
            <a:xfrm>
              <a:off x="522190" y="2373482"/>
              <a:ext cx="3905794" cy="3935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68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989025" y="2423838"/>
              <a:ext cx="2895966" cy="518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rgbClr val="684200"/>
                  </a:solidFill>
                </a:rPr>
                <a:t>Pagos y Movimientos </a:t>
              </a:r>
              <a:r>
                <a:rPr lang="es-MX" b="1" dirty="0" err="1" smtClean="0">
                  <a:solidFill>
                    <a:srgbClr val="684200"/>
                  </a:solidFill>
                </a:rPr>
                <a:t>Afiliatorios</a:t>
              </a:r>
              <a:endParaRPr lang="es-MX" b="1" dirty="0">
                <a:solidFill>
                  <a:srgbClr val="684200"/>
                </a:solidFill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002772"/>
            <a:ext cx="5986859" cy="3365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96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-27384"/>
            <a:ext cx="9252520" cy="6896288"/>
          </a:xfrm>
          <a:prstGeom prst="rect">
            <a:avLst/>
          </a:prstGeom>
        </p:spPr>
      </p:pic>
      <p:sp>
        <p:nvSpPr>
          <p:cNvPr id="14" name="1 Rectángulo"/>
          <p:cNvSpPr/>
          <p:nvPr/>
        </p:nvSpPr>
        <p:spPr>
          <a:xfrm>
            <a:off x="555323" y="2060848"/>
            <a:ext cx="8121133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MX" b="1" dirty="0" smtClean="0"/>
              <a:t>Carga de archivos de pago</a:t>
            </a:r>
          </a:p>
          <a:p>
            <a:pPr marL="271463" algn="just">
              <a:buClr>
                <a:schemeClr val="accent6">
                  <a:lumMod val="50000"/>
                </a:schemeClr>
              </a:buClr>
            </a:pPr>
            <a:endParaRPr lang="es-MX" dirty="0" smtClean="0"/>
          </a:p>
          <a:p>
            <a:pPr marL="271463" algn="just">
              <a:buClr>
                <a:schemeClr val="accent6">
                  <a:lumMod val="50000"/>
                </a:schemeClr>
              </a:buClr>
            </a:pPr>
            <a:r>
              <a:rPr lang="es-MX" dirty="0" smtClean="0"/>
              <a:t>El CPA deberá generar previamente el archivo en el Sistema Único de Autodeterminación (SUA), disponible en la página del IMSS.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s-MX" dirty="0"/>
          </a:p>
          <a:p>
            <a:pPr marL="271463" algn="just">
              <a:buClr>
                <a:schemeClr val="accent6">
                  <a:lumMod val="50000"/>
                </a:schemeClr>
              </a:buClr>
            </a:pPr>
            <a:r>
              <a:rPr lang="es-MX" dirty="0" smtClean="0"/>
              <a:t>Al cargar el archivo, El </a:t>
            </a:r>
            <a:r>
              <a:rPr lang="es-MX" dirty="0"/>
              <a:t>SIDEIMSS aplicará entre otras las siguientes </a:t>
            </a:r>
            <a:r>
              <a:rPr lang="es-MX" b="1" dirty="0"/>
              <a:t>validaciones</a:t>
            </a:r>
            <a:r>
              <a:rPr lang="es-MX" dirty="0"/>
              <a:t>: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s-MX" sz="1200" dirty="0"/>
          </a:p>
          <a:p>
            <a:pPr marL="742950" lvl="1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dirty="0"/>
              <a:t>Q</a:t>
            </a:r>
            <a:r>
              <a:rPr lang="es-MX" dirty="0" smtClean="0"/>
              <a:t>ue las líneas de pago correspondan al tipo de documento 54.</a:t>
            </a:r>
          </a:p>
          <a:p>
            <a:pPr marL="742950" lvl="1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MX" sz="1200" dirty="0" smtClean="0"/>
          </a:p>
          <a:p>
            <a:pPr marL="742950" lvl="1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dirty="0" smtClean="0"/>
              <a:t>Que </a:t>
            </a:r>
            <a:r>
              <a:rPr lang="es-MX" dirty="0"/>
              <a:t>los periodos de </a:t>
            </a:r>
            <a:r>
              <a:rPr lang="es-MX" dirty="0" smtClean="0"/>
              <a:t>pago </a:t>
            </a:r>
            <a:r>
              <a:rPr lang="es-MX" dirty="0"/>
              <a:t>correspondan al ejercicio dictaminado</a:t>
            </a:r>
            <a:r>
              <a:rPr lang="es-MX" dirty="0" smtClean="0"/>
              <a:t>.</a:t>
            </a:r>
          </a:p>
          <a:p>
            <a:pPr marL="742950" lvl="1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MX" sz="1200" dirty="0" smtClean="0"/>
          </a:p>
          <a:p>
            <a:pPr marL="742950" lvl="1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ES" dirty="0"/>
              <a:t>Que el RFC del patrón contenido en el archivo, corresponda al patrón sujeto de </a:t>
            </a:r>
            <a:r>
              <a:rPr lang="es-ES" dirty="0" smtClean="0"/>
              <a:t>dictamen.</a:t>
            </a:r>
            <a:endParaRPr lang="es-MX" dirty="0"/>
          </a:p>
          <a:p>
            <a:pPr marL="742950" lvl="1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MX" sz="1400" dirty="0" smtClean="0"/>
          </a:p>
        </p:txBody>
      </p:sp>
      <p:grpSp>
        <p:nvGrpSpPr>
          <p:cNvPr id="11" name="Grupo 10"/>
          <p:cNvGrpSpPr/>
          <p:nvPr/>
        </p:nvGrpSpPr>
        <p:grpSpPr>
          <a:xfrm>
            <a:off x="456133" y="1340768"/>
            <a:ext cx="4475907" cy="709047"/>
            <a:chOff x="522190" y="2373482"/>
            <a:chExt cx="3905794" cy="569306"/>
          </a:xfrm>
        </p:grpSpPr>
        <p:sp>
          <p:nvSpPr>
            <p:cNvPr id="13" name="Rectángulo redondeado 12">
              <a:hlinkClick r:id="rId4" action="ppaction://hlinksldjump"/>
            </p:cNvPr>
            <p:cNvSpPr/>
            <p:nvPr/>
          </p:nvSpPr>
          <p:spPr>
            <a:xfrm>
              <a:off x="522190" y="2373482"/>
              <a:ext cx="3905794" cy="3935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68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989025" y="2423838"/>
              <a:ext cx="2895966" cy="518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rgbClr val="684200"/>
                  </a:solidFill>
                </a:rPr>
                <a:t>Pagos y Movimientos </a:t>
              </a:r>
              <a:r>
                <a:rPr lang="es-MX" b="1" dirty="0" err="1" smtClean="0">
                  <a:solidFill>
                    <a:srgbClr val="684200"/>
                  </a:solidFill>
                </a:rPr>
                <a:t>Afiliatorios</a:t>
              </a:r>
              <a:endParaRPr lang="es-MX" b="1" dirty="0">
                <a:solidFill>
                  <a:srgbClr val="6842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956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-27384"/>
            <a:ext cx="9252520" cy="6896288"/>
          </a:xfrm>
          <a:prstGeom prst="rect">
            <a:avLst/>
          </a:prstGeom>
        </p:spPr>
      </p:pic>
      <p:sp>
        <p:nvSpPr>
          <p:cNvPr id="14" name="1 Rectángulo"/>
          <p:cNvSpPr/>
          <p:nvPr/>
        </p:nvSpPr>
        <p:spPr>
          <a:xfrm>
            <a:off x="555323" y="1916832"/>
            <a:ext cx="812113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MX" b="1" dirty="0" smtClean="0"/>
              <a:t>Carga de archivos de pago</a:t>
            </a:r>
          </a:p>
          <a:p>
            <a:pPr marL="271463" algn="just">
              <a:buClr>
                <a:schemeClr val="accent6">
                  <a:lumMod val="50000"/>
                </a:schemeClr>
              </a:buClr>
            </a:pPr>
            <a:endParaRPr lang="es-MX" sz="1000" dirty="0" smtClean="0"/>
          </a:p>
          <a:p>
            <a:pPr marL="271463" algn="just">
              <a:buClr>
                <a:schemeClr val="accent6">
                  <a:lumMod val="50000"/>
                </a:schemeClr>
              </a:buClr>
            </a:pPr>
            <a:r>
              <a:rPr lang="es-MX" dirty="0" smtClean="0"/>
              <a:t>Realizadas las validaciones, el CPA podrá enviar los archivos validados al patrón y revisar aquellos que no se hayan podido generar por existir algún error, los cuales se podrán exportar a formato .PDF o SUA.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456133" y="1268760"/>
            <a:ext cx="4475907" cy="709047"/>
            <a:chOff x="522190" y="2373482"/>
            <a:chExt cx="3905794" cy="569306"/>
          </a:xfrm>
        </p:grpSpPr>
        <p:sp>
          <p:nvSpPr>
            <p:cNvPr id="13" name="Rectángulo redondeado 12">
              <a:hlinkClick r:id="rId4" action="ppaction://hlinksldjump"/>
            </p:cNvPr>
            <p:cNvSpPr/>
            <p:nvPr/>
          </p:nvSpPr>
          <p:spPr>
            <a:xfrm>
              <a:off x="522190" y="2373482"/>
              <a:ext cx="3905794" cy="3935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68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989025" y="2423838"/>
              <a:ext cx="2895966" cy="518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rgbClr val="684200"/>
                  </a:solidFill>
                </a:rPr>
                <a:t>Pagos y Movimientos </a:t>
              </a:r>
              <a:r>
                <a:rPr lang="es-MX" b="1" dirty="0" err="1" smtClean="0">
                  <a:solidFill>
                    <a:srgbClr val="684200"/>
                  </a:solidFill>
                </a:rPr>
                <a:t>Afiliatorios</a:t>
              </a:r>
              <a:endParaRPr lang="es-MX" b="1" dirty="0">
                <a:solidFill>
                  <a:srgbClr val="684200"/>
                </a:solidFill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6" b="7171"/>
          <a:stretch/>
        </p:blipFill>
        <p:spPr bwMode="auto">
          <a:xfrm>
            <a:off x="1639182" y="3284984"/>
            <a:ext cx="6101170" cy="3091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80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-27384"/>
            <a:ext cx="9252520" cy="6896288"/>
          </a:xfrm>
          <a:prstGeom prst="rect">
            <a:avLst/>
          </a:prstGeom>
        </p:spPr>
      </p:pic>
      <p:sp>
        <p:nvSpPr>
          <p:cNvPr id="14" name="1 Rectángulo"/>
          <p:cNvSpPr/>
          <p:nvPr/>
        </p:nvSpPr>
        <p:spPr>
          <a:xfrm>
            <a:off x="555323" y="1988840"/>
            <a:ext cx="81211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MX" b="1" dirty="0" smtClean="0"/>
              <a:t>Consulta de envíos anteriores</a:t>
            </a:r>
          </a:p>
          <a:p>
            <a:pPr marL="271463" algn="just">
              <a:buClr>
                <a:schemeClr val="accent6">
                  <a:lumMod val="50000"/>
                </a:schemeClr>
              </a:buClr>
            </a:pPr>
            <a:endParaRPr lang="es-MX" sz="1000" dirty="0" smtClean="0"/>
          </a:p>
          <a:p>
            <a:pPr marL="271463" algn="just">
              <a:buClr>
                <a:schemeClr val="accent6">
                  <a:lumMod val="50000"/>
                </a:schemeClr>
              </a:buClr>
            </a:pPr>
            <a:r>
              <a:rPr lang="es-MX" dirty="0" smtClean="0"/>
              <a:t>Se podrá </a:t>
            </a:r>
            <a:r>
              <a:rPr lang="es-MX" dirty="0" err="1" smtClean="0"/>
              <a:t>accesar</a:t>
            </a:r>
            <a:r>
              <a:rPr lang="es-MX" dirty="0" smtClean="0"/>
              <a:t> a esta sección para verificar los archivos enviados y exportar la información en a archivos de Excel o PDF. 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456133" y="1340768"/>
            <a:ext cx="4475907" cy="709047"/>
            <a:chOff x="522190" y="2373482"/>
            <a:chExt cx="3905794" cy="569306"/>
          </a:xfrm>
        </p:grpSpPr>
        <p:sp>
          <p:nvSpPr>
            <p:cNvPr id="13" name="Rectángulo redondeado 12">
              <a:hlinkClick r:id="rId4" action="ppaction://hlinksldjump"/>
            </p:cNvPr>
            <p:cNvSpPr/>
            <p:nvPr/>
          </p:nvSpPr>
          <p:spPr>
            <a:xfrm>
              <a:off x="522190" y="2373482"/>
              <a:ext cx="3905794" cy="3935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68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989025" y="2423838"/>
              <a:ext cx="2895966" cy="518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rgbClr val="684200"/>
                  </a:solidFill>
                </a:rPr>
                <a:t>Pagos y Movimientos </a:t>
              </a:r>
              <a:r>
                <a:rPr lang="es-MX" b="1" dirty="0" err="1" smtClean="0">
                  <a:solidFill>
                    <a:srgbClr val="684200"/>
                  </a:solidFill>
                </a:rPr>
                <a:t>Afiliatorios</a:t>
              </a:r>
              <a:endParaRPr lang="es-MX" b="1" dirty="0">
                <a:solidFill>
                  <a:srgbClr val="684200"/>
                </a:solidFill>
              </a:endParaRPr>
            </a:p>
          </p:txBody>
        </p:sp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89678"/>
            <a:ext cx="5832648" cy="3278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93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-27384"/>
            <a:ext cx="9252520" cy="6896288"/>
          </a:xfrm>
          <a:prstGeom prst="rect">
            <a:avLst/>
          </a:prstGeom>
        </p:spPr>
      </p:pic>
      <p:sp>
        <p:nvSpPr>
          <p:cNvPr id="14" name="1 Rectángulo"/>
          <p:cNvSpPr/>
          <p:nvPr/>
        </p:nvSpPr>
        <p:spPr>
          <a:xfrm>
            <a:off x="555323" y="1988840"/>
            <a:ext cx="81211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MX" b="1" dirty="0" smtClean="0"/>
              <a:t>Reporte de pagos</a:t>
            </a:r>
          </a:p>
          <a:p>
            <a:pPr marL="271463" algn="just">
              <a:buClr>
                <a:schemeClr val="accent6">
                  <a:lumMod val="50000"/>
                </a:schemeClr>
              </a:buClr>
            </a:pPr>
            <a:endParaRPr lang="es-MX" sz="1000" dirty="0" smtClean="0"/>
          </a:p>
          <a:p>
            <a:pPr marL="271463" algn="just">
              <a:buClr>
                <a:schemeClr val="accent6">
                  <a:lumMod val="50000"/>
                </a:schemeClr>
              </a:buClr>
            </a:pPr>
            <a:r>
              <a:rPr lang="es-MX" dirty="0" smtClean="0"/>
              <a:t>Se podrá obtener un reporte de las líneas de captura enviadas por el patrón, en el que se podrán verificar fechas de transmisión y pago, estatus y errores: 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456133" y="1340768"/>
            <a:ext cx="4475907" cy="709047"/>
            <a:chOff x="522190" y="2373482"/>
            <a:chExt cx="3905794" cy="569306"/>
          </a:xfrm>
        </p:grpSpPr>
        <p:sp>
          <p:nvSpPr>
            <p:cNvPr id="13" name="Rectángulo redondeado 12">
              <a:hlinkClick r:id="rId4" action="ppaction://hlinksldjump"/>
            </p:cNvPr>
            <p:cNvSpPr/>
            <p:nvPr/>
          </p:nvSpPr>
          <p:spPr>
            <a:xfrm>
              <a:off x="522190" y="2373482"/>
              <a:ext cx="3905794" cy="3935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68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989025" y="2423838"/>
              <a:ext cx="2895966" cy="518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rgbClr val="684200"/>
                  </a:solidFill>
                </a:rPr>
                <a:t>Pagos y Movimientos </a:t>
              </a:r>
              <a:r>
                <a:rPr lang="es-MX" b="1" dirty="0" err="1" smtClean="0">
                  <a:solidFill>
                    <a:srgbClr val="684200"/>
                  </a:solidFill>
                </a:rPr>
                <a:t>Afiliatorios</a:t>
              </a:r>
              <a:endParaRPr lang="es-MX" b="1" dirty="0">
                <a:solidFill>
                  <a:srgbClr val="684200"/>
                </a:solidFill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40968"/>
            <a:ext cx="5701259" cy="320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46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-27384"/>
            <a:ext cx="9252520" cy="6896288"/>
          </a:xfrm>
          <a:prstGeom prst="rect">
            <a:avLst/>
          </a:prstGeom>
        </p:spPr>
      </p:pic>
      <p:sp>
        <p:nvSpPr>
          <p:cNvPr id="14" name="1 Rectángulo"/>
          <p:cNvSpPr/>
          <p:nvPr/>
        </p:nvSpPr>
        <p:spPr>
          <a:xfrm>
            <a:off x="555323" y="1988840"/>
            <a:ext cx="812113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MX" b="1" dirty="0" smtClean="0"/>
              <a:t>Carga de archivos de movimientos </a:t>
            </a:r>
            <a:r>
              <a:rPr lang="es-MX" b="1" dirty="0" err="1" smtClean="0"/>
              <a:t>afiliatorios</a:t>
            </a:r>
            <a:endParaRPr lang="es-MX" b="1" dirty="0" smtClean="0"/>
          </a:p>
          <a:p>
            <a:pPr marL="271463" algn="just">
              <a:buClr>
                <a:schemeClr val="accent6">
                  <a:lumMod val="50000"/>
                </a:schemeClr>
              </a:buClr>
            </a:pPr>
            <a:endParaRPr lang="es-MX" sz="1000" dirty="0" smtClean="0"/>
          </a:p>
          <a:p>
            <a:pPr marL="271463" algn="just">
              <a:buClr>
                <a:schemeClr val="accent6">
                  <a:lumMod val="50000"/>
                </a:schemeClr>
              </a:buClr>
              <a:tabLst>
                <a:tab pos="271463" algn="l"/>
              </a:tabLst>
            </a:pPr>
            <a:r>
              <a:rPr lang="es-ES" dirty="0"/>
              <a:t>Para la presentación y envío de los avisos </a:t>
            </a:r>
            <a:r>
              <a:rPr lang="es-ES" dirty="0" err="1"/>
              <a:t>afiliatorios</a:t>
            </a:r>
            <a:r>
              <a:rPr lang="es-ES" dirty="0"/>
              <a:t> y movimientos salariales, el patrón sujeto obligado deberá utilizar su </a:t>
            </a:r>
            <a:r>
              <a:rPr lang="es-ES" b="1" dirty="0"/>
              <a:t>FIEL</a:t>
            </a:r>
            <a:r>
              <a:rPr lang="es-ES" dirty="0"/>
              <a:t> y el SIDEIMSS le emitirá el acuse correspondiente a la presentación de los mismos.</a:t>
            </a:r>
            <a:r>
              <a:rPr lang="es-MX" dirty="0"/>
              <a:t> 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s-MX" sz="1400" dirty="0"/>
          </a:p>
          <a:p>
            <a:pPr marL="271463" algn="just">
              <a:buClr>
                <a:schemeClr val="accent6">
                  <a:lumMod val="50000"/>
                </a:schemeClr>
              </a:buClr>
            </a:pPr>
            <a:r>
              <a:rPr lang="es-MX" dirty="0"/>
              <a:t>*El SIDEIMSS aplicará entre otras las siguientes </a:t>
            </a:r>
            <a:r>
              <a:rPr lang="es-MX" b="1" dirty="0"/>
              <a:t>validaciones</a:t>
            </a:r>
            <a:r>
              <a:rPr lang="es-MX" dirty="0"/>
              <a:t>: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s-MX" sz="1200" dirty="0"/>
          </a:p>
          <a:p>
            <a:pPr marL="742950" lvl="1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dirty="0"/>
              <a:t>Verificará que el número de guía sea 406.</a:t>
            </a:r>
          </a:p>
          <a:p>
            <a:pPr marL="742950" lvl="1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dirty="0"/>
              <a:t>Que los periodos de los avisos </a:t>
            </a:r>
            <a:r>
              <a:rPr lang="es-MX" dirty="0" err="1"/>
              <a:t>afiliatorios</a:t>
            </a:r>
            <a:r>
              <a:rPr lang="es-MX" dirty="0"/>
              <a:t> y movimientos salariales correspondan al ejercicio dictaminado.</a:t>
            </a:r>
          </a:p>
          <a:p>
            <a:pPr marL="742950" lvl="1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dirty="0"/>
              <a:t>Que la fecha de presentación de los avisos </a:t>
            </a:r>
            <a:r>
              <a:rPr lang="es-MX" dirty="0" err="1"/>
              <a:t>afiliatorios</a:t>
            </a:r>
            <a:r>
              <a:rPr lang="es-MX" dirty="0"/>
              <a:t> y movimientos salariales correspondan a una fecha igual o posterior al primer día del ejercicio siguiente al dictaminado.</a:t>
            </a:r>
          </a:p>
          <a:p>
            <a:pPr marL="271463" algn="just">
              <a:buClr>
                <a:schemeClr val="accent6">
                  <a:lumMod val="50000"/>
                </a:schemeClr>
              </a:buClr>
            </a:pPr>
            <a:r>
              <a:rPr lang="es-MX" dirty="0" smtClean="0"/>
              <a:t> 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456133" y="1340768"/>
            <a:ext cx="4475907" cy="709047"/>
            <a:chOff x="522190" y="2373482"/>
            <a:chExt cx="3905794" cy="569306"/>
          </a:xfrm>
        </p:grpSpPr>
        <p:sp>
          <p:nvSpPr>
            <p:cNvPr id="13" name="Rectángulo redondeado 12">
              <a:hlinkClick r:id="rId4" action="ppaction://hlinksldjump"/>
            </p:cNvPr>
            <p:cNvSpPr/>
            <p:nvPr/>
          </p:nvSpPr>
          <p:spPr>
            <a:xfrm>
              <a:off x="522190" y="2373482"/>
              <a:ext cx="3905794" cy="3935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68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989025" y="2423838"/>
              <a:ext cx="2895966" cy="518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rgbClr val="684200"/>
                  </a:solidFill>
                </a:rPr>
                <a:t>Pagos y Movimientos </a:t>
              </a:r>
              <a:r>
                <a:rPr lang="es-MX" b="1" dirty="0" err="1" smtClean="0">
                  <a:solidFill>
                    <a:srgbClr val="684200"/>
                  </a:solidFill>
                </a:rPr>
                <a:t>Afiliatorios</a:t>
              </a:r>
              <a:endParaRPr lang="es-MX" b="1" dirty="0">
                <a:solidFill>
                  <a:srgbClr val="6842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250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-27384"/>
            <a:ext cx="9252520" cy="6896288"/>
          </a:xfrm>
          <a:prstGeom prst="rect">
            <a:avLst/>
          </a:prstGeom>
        </p:spPr>
      </p:pic>
      <p:sp>
        <p:nvSpPr>
          <p:cNvPr id="14" name="1 Rectángulo"/>
          <p:cNvSpPr/>
          <p:nvPr/>
        </p:nvSpPr>
        <p:spPr>
          <a:xfrm>
            <a:off x="555323" y="2060848"/>
            <a:ext cx="81211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MX" dirty="0" smtClean="0"/>
              <a:t>Una vez cargado el archivo con los movimientos </a:t>
            </a:r>
            <a:r>
              <a:rPr lang="es-MX" dirty="0" err="1" smtClean="0"/>
              <a:t>afiliatorios</a:t>
            </a:r>
            <a:r>
              <a:rPr lang="es-MX" dirty="0" smtClean="0"/>
              <a:t>, el CPA podrá verificar aquellos registros válidos para su proceso y envío al patrón:</a:t>
            </a:r>
            <a:endParaRPr lang="es-MX" dirty="0"/>
          </a:p>
        </p:txBody>
      </p:sp>
      <p:grpSp>
        <p:nvGrpSpPr>
          <p:cNvPr id="11" name="Grupo 10"/>
          <p:cNvGrpSpPr/>
          <p:nvPr/>
        </p:nvGrpSpPr>
        <p:grpSpPr>
          <a:xfrm>
            <a:off x="456133" y="1340768"/>
            <a:ext cx="4475907" cy="709047"/>
            <a:chOff x="522190" y="2373482"/>
            <a:chExt cx="3905794" cy="569306"/>
          </a:xfrm>
        </p:grpSpPr>
        <p:sp>
          <p:nvSpPr>
            <p:cNvPr id="13" name="Rectángulo redondeado 12">
              <a:hlinkClick r:id="rId4" action="ppaction://hlinksldjump"/>
            </p:cNvPr>
            <p:cNvSpPr/>
            <p:nvPr/>
          </p:nvSpPr>
          <p:spPr>
            <a:xfrm>
              <a:off x="522190" y="2373482"/>
              <a:ext cx="3905794" cy="3935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68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989025" y="2423838"/>
              <a:ext cx="2895966" cy="518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rgbClr val="684200"/>
                  </a:solidFill>
                </a:rPr>
                <a:t>Pagos y Movimientos </a:t>
              </a:r>
              <a:r>
                <a:rPr lang="es-MX" b="1" dirty="0" err="1" smtClean="0">
                  <a:solidFill>
                    <a:srgbClr val="684200"/>
                  </a:solidFill>
                </a:rPr>
                <a:t>Afiliatorios</a:t>
              </a:r>
              <a:endParaRPr lang="es-MX" b="1" dirty="0">
                <a:solidFill>
                  <a:srgbClr val="684200"/>
                </a:solidFill>
              </a:endParaRP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80928"/>
            <a:ext cx="6192688" cy="348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93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-27384"/>
            <a:ext cx="9252520" cy="6896288"/>
          </a:xfrm>
          <a:prstGeom prst="rect">
            <a:avLst/>
          </a:prstGeom>
        </p:spPr>
      </p:pic>
      <p:sp>
        <p:nvSpPr>
          <p:cNvPr id="14" name="1 Rectángulo"/>
          <p:cNvSpPr/>
          <p:nvPr/>
        </p:nvSpPr>
        <p:spPr>
          <a:xfrm>
            <a:off x="555323" y="2060848"/>
            <a:ext cx="81211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MX" dirty="0" smtClean="0"/>
              <a:t>Asimismo, el CPA podrá consultar aquellos movimientos cuyo registro es improcedente por estar duplicados, contar con una estructura incorrecta o que requieren su aclaración en Subdelegación:</a:t>
            </a:r>
            <a:endParaRPr lang="es-MX" dirty="0"/>
          </a:p>
        </p:txBody>
      </p:sp>
      <p:grpSp>
        <p:nvGrpSpPr>
          <p:cNvPr id="11" name="Grupo 10"/>
          <p:cNvGrpSpPr/>
          <p:nvPr/>
        </p:nvGrpSpPr>
        <p:grpSpPr>
          <a:xfrm>
            <a:off x="456133" y="1340768"/>
            <a:ext cx="4475907" cy="709047"/>
            <a:chOff x="522190" y="2373482"/>
            <a:chExt cx="3905794" cy="569306"/>
          </a:xfrm>
        </p:grpSpPr>
        <p:sp>
          <p:nvSpPr>
            <p:cNvPr id="13" name="Rectángulo redondeado 12">
              <a:hlinkClick r:id="rId4" action="ppaction://hlinksldjump"/>
            </p:cNvPr>
            <p:cNvSpPr/>
            <p:nvPr/>
          </p:nvSpPr>
          <p:spPr>
            <a:xfrm>
              <a:off x="522190" y="2373482"/>
              <a:ext cx="3905794" cy="3935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68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989025" y="2423838"/>
              <a:ext cx="2895966" cy="518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rgbClr val="684200"/>
                  </a:solidFill>
                </a:rPr>
                <a:t>Pagos y Movimientos </a:t>
              </a:r>
              <a:r>
                <a:rPr lang="es-MX" b="1" dirty="0" err="1" smtClean="0">
                  <a:solidFill>
                    <a:srgbClr val="684200"/>
                  </a:solidFill>
                </a:rPr>
                <a:t>Afiliatorios</a:t>
              </a:r>
              <a:endParaRPr lang="es-MX" b="1" dirty="0">
                <a:solidFill>
                  <a:srgbClr val="684200"/>
                </a:solidFill>
              </a:endParaRP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77" y="3045842"/>
            <a:ext cx="6061299" cy="340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13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-27384"/>
            <a:ext cx="9252520" cy="6896288"/>
          </a:xfrm>
          <a:prstGeom prst="rect">
            <a:avLst/>
          </a:prstGeom>
        </p:spPr>
      </p:pic>
      <p:sp>
        <p:nvSpPr>
          <p:cNvPr id="14" name="1 Rectángulo"/>
          <p:cNvSpPr/>
          <p:nvPr/>
        </p:nvSpPr>
        <p:spPr>
          <a:xfrm>
            <a:off x="555323" y="1988840"/>
            <a:ext cx="81211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MX" dirty="0"/>
              <a:t>Se podrá </a:t>
            </a:r>
            <a:r>
              <a:rPr lang="es-MX" dirty="0" err="1"/>
              <a:t>accesar</a:t>
            </a:r>
            <a:r>
              <a:rPr lang="es-MX" dirty="0"/>
              <a:t> a esta sección para verificar los archivos enviados y exportar la información en a archivos de Excel o PDF</a:t>
            </a:r>
            <a:r>
              <a:rPr lang="es-MX" dirty="0" smtClean="0"/>
              <a:t>.</a:t>
            </a:r>
            <a:endParaRPr lang="es-MX" b="1" dirty="0" smtClean="0"/>
          </a:p>
        </p:txBody>
      </p:sp>
      <p:grpSp>
        <p:nvGrpSpPr>
          <p:cNvPr id="11" name="Grupo 10"/>
          <p:cNvGrpSpPr/>
          <p:nvPr/>
        </p:nvGrpSpPr>
        <p:grpSpPr>
          <a:xfrm>
            <a:off x="456133" y="1340768"/>
            <a:ext cx="4475907" cy="709047"/>
            <a:chOff x="522190" y="2373482"/>
            <a:chExt cx="3905794" cy="569306"/>
          </a:xfrm>
        </p:grpSpPr>
        <p:sp>
          <p:nvSpPr>
            <p:cNvPr id="13" name="Rectángulo redondeado 12">
              <a:hlinkClick r:id="rId4" action="ppaction://hlinksldjump"/>
            </p:cNvPr>
            <p:cNvSpPr/>
            <p:nvPr/>
          </p:nvSpPr>
          <p:spPr>
            <a:xfrm>
              <a:off x="522190" y="2373482"/>
              <a:ext cx="3905794" cy="3935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68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989025" y="2423838"/>
              <a:ext cx="2895966" cy="518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rgbClr val="684200"/>
                  </a:solidFill>
                </a:rPr>
                <a:t>Pagos y Movimientos </a:t>
              </a:r>
              <a:r>
                <a:rPr lang="es-MX" b="1" dirty="0" err="1" smtClean="0">
                  <a:solidFill>
                    <a:srgbClr val="684200"/>
                  </a:solidFill>
                </a:rPr>
                <a:t>Afiliatorios</a:t>
              </a:r>
              <a:endParaRPr lang="es-MX" b="1" dirty="0">
                <a:solidFill>
                  <a:srgbClr val="684200"/>
                </a:solidFill>
              </a:endParaRPr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08920"/>
            <a:ext cx="6624736" cy="3724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lipse 9">
            <a:hlinkClick r:id="rId6" action="ppaction://hlinksldjump"/>
          </p:cNvPr>
          <p:cNvSpPr/>
          <p:nvPr/>
        </p:nvSpPr>
        <p:spPr>
          <a:xfrm>
            <a:off x="8172400" y="5861800"/>
            <a:ext cx="792088" cy="735552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393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-27384"/>
            <a:ext cx="9252520" cy="6896288"/>
          </a:xfrm>
          <a:prstGeom prst="rect">
            <a:avLst/>
          </a:prstGeom>
        </p:spPr>
      </p:pic>
      <p:sp>
        <p:nvSpPr>
          <p:cNvPr id="14" name="1 Rectángulo"/>
          <p:cNvSpPr/>
          <p:nvPr/>
        </p:nvSpPr>
        <p:spPr>
          <a:xfrm>
            <a:off x="555323" y="2213570"/>
            <a:ext cx="812113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MX" dirty="0"/>
              <a:t>En esta sección el contador público autorizado emitirá el tipo de opinión que corresponda conforme a lo establecido en la normatividad emitida por el IMSS, </a:t>
            </a:r>
            <a:r>
              <a:rPr lang="es-MX" dirty="0" smtClean="0"/>
              <a:t> </a:t>
            </a:r>
            <a:r>
              <a:rPr lang="es-MX" dirty="0"/>
              <a:t>atendiendo a la información que le haya sido proporcionada por el </a:t>
            </a:r>
            <a:r>
              <a:rPr lang="es-MX" dirty="0" smtClean="0"/>
              <a:t>patrón y firmará el dictamen a través de su FIEL. </a:t>
            </a:r>
            <a:endParaRPr lang="es-MX" dirty="0"/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s-MX" sz="1200" dirty="0"/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MX" dirty="0"/>
              <a:t>Al efecto, el contador público autorizado podrá emitir cualquiera de las siguientes tipos de opinión: 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s-MX" sz="1200" dirty="0"/>
          </a:p>
          <a:p>
            <a:pPr marL="742950" lvl="1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dirty="0"/>
              <a:t>Limpia o sin salvedad</a:t>
            </a:r>
          </a:p>
          <a:p>
            <a:pPr marL="742950" lvl="1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dirty="0"/>
              <a:t>Con salvedad </a:t>
            </a:r>
          </a:p>
          <a:p>
            <a:pPr marL="742950" lvl="1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dirty="0"/>
              <a:t>Negativa</a:t>
            </a:r>
          </a:p>
          <a:p>
            <a:pPr marL="742950" lvl="1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dirty="0"/>
              <a:t>Abstención de opinión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456133" y="1423809"/>
            <a:ext cx="4907955" cy="709047"/>
            <a:chOff x="522190" y="2373482"/>
            <a:chExt cx="3905794" cy="569306"/>
          </a:xfrm>
        </p:grpSpPr>
        <p:sp>
          <p:nvSpPr>
            <p:cNvPr id="13" name="Rectángulo redondeado 12">
              <a:hlinkClick r:id="rId4" action="ppaction://hlinksldjump"/>
            </p:cNvPr>
            <p:cNvSpPr/>
            <p:nvPr/>
          </p:nvSpPr>
          <p:spPr>
            <a:xfrm>
              <a:off x="522190" y="2373482"/>
              <a:ext cx="3905794" cy="3935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68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989025" y="2423838"/>
              <a:ext cx="2895966" cy="518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rgbClr val="684200"/>
                  </a:solidFill>
                </a:rPr>
                <a:t>Opinión y Formulación del Dictamen</a:t>
              </a:r>
              <a:endParaRPr lang="es-MX" b="1" dirty="0">
                <a:solidFill>
                  <a:srgbClr val="684200"/>
                </a:solidFill>
              </a:endParaRPr>
            </a:p>
          </p:txBody>
        </p:sp>
      </p:grpSp>
      <p:pic>
        <p:nvPicPr>
          <p:cNvPr id="9" name="Imagen 13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979" y="1809690"/>
            <a:ext cx="362218" cy="332656"/>
          </a:xfrm>
          <a:prstGeom prst="rect">
            <a:avLst/>
          </a:prstGeom>
        </p:spPr>
      </p:pic>
      <p:sp>
        <p:nvSpPr>
          <p:cNvPr id="10" name="Elipse 9">
            <a:hlinkClick r:id="rId7" action="ppaction://hlinksldjump"/>
          </p:cNvPr>
          <p:cNvSpPr/>
          <p:nvPr/>
        </p:nvSpPr>
        <p:spPr>
          <a:xfrm>
            <a:off x="8172400" y="5861800"/>
            <a:ext cx="792088" cy="735552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923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38289"/>
            <a:ext cx="9252520" cy="6896288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6884262" y="5789792"/>
            <a:ext cx="2259738" cy="1068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3" name="Elipse 2">
            <a:hlinkClick r:id="rId4" action="ppaction://hlinksldjump"/>
          </p:cNvPr>
          <p:cNvSpPr/>
          <p:nvPr/>
        </p:nvSpPr>
        <p:spPr>
          <a:xfrm>
            <a:off x="6732240" y="4581128"/>
            <a:ext cx="2160240" cy="1944216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179388" y="1124744"/>
            <a:ext cx="8713092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s-MX" sz="1800" dirty="0" smtClean="0"/>
          </a:p>
          <a:p>
            <a:pPr marL="0" indent="0" algn="just">
              <a:buNone/>
            </a:pPr>
            <a:r>
              <a:rPr lang="es-MX" sz="1800" dirty="0" smtClean="0"/>
              <a:t>Con SIDEIMSS el contador público o contador público autorizado podrá:</a:t>
            </a:r>
          </a:p>
          <a:p>
            <a:pPr marL="0" indent="0" algn="ctr">
              <a:buNone/>
            </a:pPr>
            <a:endParaRPr lang="es-MX" sz="600" dirty="0" smtClean="0"/>
          </a:p>
          <a:p>
            <a:pPr marL="0" indent="0" algn="ctr">
              <a:buNone/>
            </a:pPr>
            <a:endParaRPr lang="es-MX" sz="600" dirty="0" smtClean="0"/>
          </a:p>
          <a:p>
            <a:pPr marL="898525" indent="-449263" algn="just">
              <a:buFont typeface="Wingdings" panose="05000000000000000000" pitchFamily="2" charset="2"/>
              <a:buChar char="ü"/>
            </a:pPr>
            <a:r>
              <a:rPr lang="es-MX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Presentar la documentación comprobatoria de sus trámites.</a:t>
            </a:r>
          </a:p>
          <a:p>
            <a:pPr marL="898525" indent="-449263" algn="just">
              <a:buFont typeface="Wingdings" panose="05000000000000000000" pitchFamily="2" charset="2"/>
              <a:buChar char="ü"/>
            </a:pPr>
            <a:r>
              <a:rPr lang="es-MX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Formular el dictamen de manera digitalizada a través de Internet.</a:t>
            </a:r>
          </a:p>
          <a:p>
            <a:pPr marL="898525" indent="-449263" algn="just">
              <a:buFont typeface="Wingdings" panose="05000000000000000000" pitchFamily="2" charset="2"/>
              <a:buChar char="ü"/>
            </a:pPr>
            <a:r>
              <a:rPr lang="es-MX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Enviar información al patrón para el pago de diferencias y la presentación de movimientos </a:t>
            </a:r>
            <a:r>
              <a:rPr lang="es-MX" sz="1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afiliatorios</a:t>
            </a:r>
            <a:r>
              <a:rPr lang="es-MX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8525" indent="-449263" algn="just">
              <a:buFont typeface="Wingdings" panose="05000000000000000000" pitchFamily="2" charset="2"/>
              <a:buChar char="ü"/>
            </a:pPr>
            <a:endParaRPr lang="es-MX" sz="1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sz="1800" dirty="0" smtClean="0"/>
              <a:t>Esto permitirá:</a:t>
            </a:r>
            <a:endParaRPr lang="es-MX" sz="1800" dirty="0"/>
          </a:p>
          <a:p>
            <a:pPr marL="0" indent="0" algn="ctr">
              <a:buNone/>
            </a:pPr>
            <a:endParaRPr lang="es-MX" sz="600" dirty="0"/>
          </a:p>
          <a:p>
            <a:pPr marL="0" indent="0" algn="ctr">
              <a:buNone/>
            </a:pPr>
            <a:endParaRPr lang="es-MX" sz="600" dirty="0"/>
          </a:p>
          <a:p>
            <a:pPr marL="898525" indent="-449263" algn="just">
              <a:buFont typeface="Wingdings" panose="05000000000000000000" pitchFamily="2" charset="2"/>
              <a:buChar char="ü"/>
            </a:pPr>
            <a:r>
              <a:rPr lang="es-MX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Ahorrar tiempo y costos.</a:t>
            </a:r>
          </a:p>
          <a:p>
            <a:pPr marL="898525" indent="-449263" algn="just">
              <a:buFont typeface="Wingdings" panose="05000000000000000000" pitchFamily="2" charset="2"/>
              <a:buChar char="ü"/>
            </a:pPr>
            <a:r>
              <a:rPr lang="es-MX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Consultar y dar seguimiento a los trámites del</a:t>
            </a:r>
          </a:p>
          <a:p>
            <a:pPr marL="449262" indent="0" algn="just">
              <a:buNone/>
            </a:pPr>
            <a:r>
              <a:rPr lang="es-MX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Dictamen.</a:t>
            </a:r>
          </a:p>
          <a:p>
            <a:pPr marL="898525" indent="-449263" algn="just">
              <a:buFont typeface="Wingdings" panose="05000000000000000000" pitchFamily="2" charset="2"/>
              <a:buChar char="ü"/>
            </a:pPr>
            <a:r>
              <a:rPr lang="es-MX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Cumplir con sus obligaciones de forma ágil y </a:t>
            </a:r>
          </a:p>
          <a:p>
            <a:pPr marL="449262" indent="0" algn="just">
              <a:buNone/>
            </a:pPr>
            <a:r>
              <a:rPr lang="es-MX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segura.</a:t>
            </a:r>
            <a:endParaRPr lang="es-MX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2" indent="0" algn="just">
              <a:buNone/>
            </a:pPr>
            <a:endParaRPr lang="es-MX" sz="1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83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-27384"/>
            <a:ext cx="9252520" cy="6896288"/>
          </a:xfrm>
          <a:prstGeom prst="rect">
            <a:avLst/>
          </a:prstGeom>
        </p:spPr>
      </p:pic>
      <p:sp>
        <p:nvSpPr>
          <p:cNvPr id="14" name="1 Rectángulo"/>
          <p:cNvSpPr/>
          <p:nvPr/>
        </p:nvSpPr>
        <p:spPr>
          <a:xfrm>
            <a:off x="555323" y="2060848"/>
            <a:ext cx="8121133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MX" dirty="0"/>
              <a:t>En esta sección, el contador público autorizado, </a:t>
            </a:r>
            <a:r>
              <a:rPr lang="es-MX" dirty="0" smtClean="0"/>
              <a:t>podrá visualizar </a:t>
            </a:r>
            <a:r>
              <a:rPr lang="es-MX" dirty="0"/>
              <a:t>el listado de los patrones que haya registrado, lo que le permitirá llevar un control de los </a:t>
            </a:r>
            <a:r>
              <a:rPr lang="es-MX" dirty="0" smtClean="0"/>
              <a:t>dictámenes con </a:t>
            </a:r>
            <a:r>
              <a:rPr lang="es-MX" dirty="0"/>
              <a:t>los siguientes estatus:</a:t>
            </a:r>
            <a:r>
              <a:rPr lang="es-MX" dirty="0" smtClean="0"/>
              <a:t> </a:t>
            </a:r>
          </a:p>
          <a:p>
            <a:pPr marL="271462" lvl="1" algn="just">
              <a:buClr>
                <a:schemeClr val="accent6">
                  <a:lumMod val="50000"/>
                </a:schemeClr>
              </a:buClr>
            </a:pPr>
            <a:endParaRPr lang="es-MX" sz="1000" dirty="0"/>
          </a:p>
          <a:p>
            <a:pPr marL="628650" lvl="1" indent="-357188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dirty="0"/>
              <a:t>En proceso </a:t>
            </a:r>
          </a:p>
          <a:p>
            <a:pPr marL="628650" lvl="1" indent="-357188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dirty="0"/>
              <a:t>Formulados  </a:t>
            </a:r>
          </a:p>
          <a:p>
            <a:pPr marL="628650" lvl="1" indent="-357188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dirty="0" smtClean="0"/>
              <a:t>Presentados</a:t>
            </a:r>
            <a:endParaRPr lang="es-MX" dirty="0"/>
          </a:p>
        </p:txBody>
      </p:sp>
      <p:grpSp>
        <p:nvGrpSpPr>
          <p:cNvPr id="11" name="Grupo 10"/>
          <p:cNvGrpSpPr/>
          <p:nvPr/>
        </p:nvGrpSpPr>
        <p:grpSpPr>
          <a:xfrm>
            <a:off x="456133" y="1340768"/>
            <a:ext cx="4907955" cy="490200"/>
            <a:chOff x="522190" y="2373482"/>
            <a:chExt cx="3905794" cy="393590"/>
          </a:xfrm>
        </p:grpSpPr>
        <p:sp>
          <p:nvSpPr>
            <p:cNvPr id="13" name="Rectángulo redondeado 12">
              <a:hlinkClick r:id="rId4" action="ppaction://hlinksldjump"/>
            </p:cNvPr>
            <p:cNvSpPr/>
            <p:nvPr/>
          </p:nvSpPr>
          <p:spPr>
            <a:xfrm>
              <a:off x="522190" y="2373482"/>
              <a:ext cx="3905794" cy="3935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68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989025" y="2423838"/>
              <a:ext cx="2895966" cy="296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rgbClr val="684200"/>
                  </a:solidFill>
                </a:rPr>
                <a:t>Consulta de Dictamen (CPA)</a:t>
              </a:r>
              <a:endParaRPr lang="es-MX" b="1" dirty="0">
                <a:solidFill>
                  <a:srgbClr val="684200"/>
                </a:solidFill>
              </a:endParaRPr>
            </a:p>
          </p:txBody>
        </p:sp>
      </p:grpSp>
      <p:pic>
        <p:nvPicPr>
          <p:cNvPr id="10242" name="Picture 2" descr="F:\SIDEIMSS\Pantallas para Manual SIDEIMSS\Pantallas Consulta\ScreenShot015.bmp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0" b="5811"/>
          <a:stretch/>
        </p:blipFill>
        <p:spPr bwMode="auto">
          <a:xfrm>
            <a:off x="2771800" y="3140968"/>
            <a:ext cx="6174235" cy="312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10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-27384"/>
            <a:ext cx="9252520" cy="6896288"/>
          </a:xfrm>
          <a:prstGeom prst="rect">
            <a:avLst/>
          </a:prstGeom>
        </p:spPr>
      </p:pic>
      <p:sp>
        <p:nvSpPr>
          <p:cNvPr id="14" name="1 Rectángulo"/>
          <p:cNvSpPr/>
          <p:nvPr/>
        </p:nvSpPr>
        <p:spPr>
          <a:xfrm>
            <a:off x="555323" y="1988840"/>
            <a:ext cx="81211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MX" dirty="0" smtClean="0"/>
              <a:t>Se </a:t>
            </a:r>
            <a:r>
              <a:rPr lang="es-MX" dirty="0"/>
              <a:t>podrán realizar búsquedas por ejercicio, por Registro Federal de Contribuyentes y por estatus del dictamen</a:t>
            </a:r>
            <a:r>
              <a:rPr lang="es-MX" dirty="0" smtClean="0"/>
              <a:t>.</a:t>
            </a:r>
            <a:endParaRPr lang="es-MX" dirty="0"/>
          </a:p>
        </p:txBody>
      </p:sp>
      <p:grpSp>
        <p:nvGrpSpPr>
          <p:cNvPr id="11" name="Grupo 10"/>
          <p:cNvGrpSpPr/>
          <p:nvPr/>
        </p:nvGrpSpPr>
        <p:grpSpPr>
          <a:xfrm>
            <a:off x="456133" y="1340768"/>
            <a:ext cx="4907955" cy="490200"/>
            <a:chOff x="522190" y="2373482"/>
            <a:chExt cx="3905794" cy="393590"/>
          </a:xfrm>
        </p:grpSpPr>
        <p:sp>
          <p:nvSpPr>
            <p:cNvPr id="13" name="Rectángulo redondeado 12">
              <a:hlinkClick r:id="rId4" action="ppaction://hlinksldjump"/>
            </p:cNvPr>
            <p:cNvSpPr/>
            <p:nvPr/>
          </p:nvSpPr>
          <p:spPr>
            <a:xfrm>
              <a:off x="522190" y="2373482"/>
              <a:ext cx="3905794" cy="3935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68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989025" y="2423838"/>
              <a:ext cx="2895966" cy="296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rgbClr val="684200"/>
                  </a:solidFill>
                </a:rPr>
                <a:t>Consulta de Dictamen (CPA)</a:t>
              </a:r>
              <a:endParaRPr lang="es-MX" b="1" dirty="0">
                <a:solidFill>
                  <a:srgbClr val="684200"/>
                </a:solidFill>
              </a:endParaRPr>
            </a:p>
          </p:txBody>
        </p:sp>
      </p:grpSp>
      <p:pic>
        <p:nvPicPr>
          <p:cNvPr id="11266" name="Picture 2" descr="F:\SIDEIMSS\Pantallas para Manual SIDEIMSS\Pantallas Consulta\ScreenShot005.bmp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1" r="26328" b="5811"/>
          <a:stretch/>
        </p:blipFill>
        <p:spPr bwMode="auto">
          <a:xfrm>
            <a:off x="3419872" y="2708920"/>
            <a:ext cx="553131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Rectángulo"/>
          <p:cNvSpPr/>
          <p:nvPr/>
        </p:nvSpPr>
        <p:spPr>
          <a:xfrm>
            <a:off x="555323" y="2754794"/>
            <a:ext cx="27925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MX" dirty="0" smtClean="0"/>
              <a:t>Asimismo, al </a:t>
            </a:r>
            <a:r>
              <a:rPr lang="es-MX" dirty="0"/>
              <a:t>seleccionar un </a:t>
            </a:r>
            <a:r>
              <a:rPr lang="es-MX" dirty="0" smtClean="0"/>
              <a:t>patrón, </a:t>
            </a:r>
            <a:r>
              <a:rPr lang="es-MX" dirty="0"/>
              <a:t>el </a:t>
            </a:r>
            <a:r>
              <a:rPr lang="es-MX" dirty="0" smtClean="0"/>
              <a:t>CPA </a:t>
            </a:r>
            <a:r>
              <a:rPr lang="es-MX" dirty="0"/>
              <a:t>podrá revisar </a:t>
            </a:r>
            <a:r>
              <a:rPr lang="es-MX" dirty="0" smtClean="0"/>
              <a:t>cualquiera de los apartados en los que se haya generado y procesado información:</a:t>
            </a:r>
            <a:endParaRPr lang="es-MX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37775"/>
            <a:ext cx="779457" cy="779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lipse 9">
            <a:hlinkClick r:id="rId8" action="ppaction://hlinksldjump"/>
          </p:cNvPr>
          <p:cNvSpPr/>
          <p:nvPr/>
        </p:nvSpPr>
        <p:spPr>
          <a:xfrm>
            <a:off x="8244408" y="5933808"/>
            <a:ext cx="792088" cy="735552"/>
          </a:xfrm>
          <a:prstGeom prst="ellipse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748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-27384"/>
            <a:ext cx="9252520" cy="6896288"/>
          </a:xfrm>
          <a:prstGeom prst="rect">
            <a:avLst/>
          </a:prstGeom>
        </p:spPr>
      </p:pic>
      <p:sp>
        <p:nvSpPr>
          <p:cNvPr id="14" name="1 Rectángulo"/>
          <p:cNvSpPr/>
          <p:nvPr/>
        </p:nvSpPr>
        <p:spPr>
          <a:xfrm>
            <a:off x="555323" y="2060848"/>
            <a:ext cx="81211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MX" dirty="0"/>
              <a:t>En esta sección, el </a:t>
            </a:r>
            <a:r>
              <a:rPr lang="es-MX" dirty="0" smtClean="0"/>
              <a:t>patrón, podrá visualizar el contenido del dictamen previo a su y firma y presentación, así como la información de los movimientos </a:t>
            </a:r>
            <a:r>
              <a:rPr lang="es-MX" dirty="0" err="1" smtClean="0"/>
              <a:t>afiliatorios</a:t>
            </a:r>
            <a:r>
              <a:rPr lang="es-MX" dirty="0" smtClean="0"/>
              <a:t> y pagos que deberá realizar: 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456133" y="1340768"/>
            <a:ext cx="4907955" cy="490200"/>
            <a:chOff x="522190" y="2373482"/>
            <a:chExt cx="3905794" cy="393590"/>
          </a:xfrm>
        </p:grpSpPr>
        <p:sp>
          <p:nvSpPr>
            <p:cNvPr id="13" name="Rectángulo redondeado 12">
              <a:hlinkClick r:id="rId4" action="ppaction://hlinksldjump"/>
            </p:cNvPr>
            <p:cNvSpPr/>
            <p:nvPr/>
          </p:nvSpPr>
          <p:spPr>
            <a:xfrm>
              <a:off x="522190" y="2373482"/>
              <a:ext cx="3905794" cy="3935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68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989025" y="2423838"/>
              <a:ext cx="2895966" cy="296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rgbClr val="684200"/>
                  </a:solidFill>
                </a:rPr>
                <a:t>Consulta de Dictamen (Patrón)</a:t>
              </a:r>
              <a:endParaRPr lang="es-MX" b="1" dirty="0">
                <a:solidFill>
                  <a:srgbClr val="684200"/>
                </a:solidFill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l="125" t="14721" r="1" b="8001"/>
          <a:stretch/>
        </p:blipFill>
        <p:spPr>
          <a:xfrm>
            <a:off x="1403648" y="2996952"/>
            <a:ext cx="7024693" cy="339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4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-27384"/>
            <a:ext cx="9252520" cy="6896288"/>
          </a:xfrm>
          <a:prstGeom prst="rect">
            <a:avLst/>
          </a:prstGeom>
        </p:spPr>
      </p:pic>
      <p:sp>
        <p:nvSpPr>
          <p:cNvPr id="14" name="1 Rectángulo"/>
          <p:cNvSpPr/>
          <p:nvPr/>
        </p:nvSpPr>
        <p:spPr>
          <a:xfrm>
            <a:off x="555323" y="2060848"/>
            <a:ext cx="81211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MX" dirty="0" smtClean="0"/>
              <a:t>El patrón podrá revisar la información de cada uno de los apartados que fueron enviados y capturados por el contador público autorizado que formuló el dictamen: 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456133" y="1340768"/>
            <a:ext cx="4907955" cy="490200"/>
            <a:chOff x="522190" y="2373482"/>
            <a:chExt cx="3905794" cy="393590"/>
          </a:xfrm>
        </p:grpSpPr>
        <p:sp>
          <p:nvSpPr>
            <p:cNvPr id="13" name="Rectángulo redondeado 12">
              <a:hlinkClick r:id="rId4" action="ppaction://hlinksldjump"/>
            </p:cNvPr>
            <p:cNvSpPr/>
            <p:nvPr/>
          </p:nvSpPr>
          <p:spPr>
            <a:xfrm>
              <a:off x="522190" y="2373482"/>
              <a:ext cx="3905794" cy="3935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68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989025" y="2423838"/>
              <a:ext cx="2895966" cy="296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rgbClr val="684200"/>
                  </a:solidFill>
                </a:rPr>
                <a:t>Consulta de Dictamen (Patrón)</a:t>
              </a:r>
              <a:endParaRPr lang="es-MX" b="1" dirty="0">
                <a:solidFill>
                  <a:srgbClr val="684200"/>
                </a:solidFill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t="15561" r="21501" b="9081"/>
          <a:stretch/>
        </p:blipFill>
        <p:spPr>
          <a:xfrm>
            <a:off x="2051720" y="2852935"/>
            <a:ext cx="5904656" cy="3542795"/>
          </a:xfrm>
          <a:prstGeom prst="rect">
            <a:avLst/>
          </a:prstGeom>
        </p:spPr>
      </p:pic>
      <p:sp>
        <p:nvSpPr>
          <p:cNvPr id="9" name="Elipse 8">
            <a:hlinkClick r:id="rId6" action="ppaction://hlinksldjump"/>
          </p:cNvPr>
          <p:cNvSpPr/>
          <p:nvPr/>
        </p:nvSpPr>
        <p:spPr>
          <a:xfrm>
            <a:off x="8244408" y="5933808"/>
            <a:ext cx="792088" cy="735552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285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-27384"/>
            <a:ext cx="9252520" cy="6896288"/>
          </a:xfrm>
          <a:prstGeom prst="rect">
            <a:avLst/>
          </a:prstGeom>
        </p:spPr>
      </p:pic>
      <p:sp>
        <p:nvSpPr>
          <p:cNvPr id="14" name="1 Rectángulo"/>
          <p:cNvSpPr/>
          <p:nvPr/>
        </p:nvSpPr>
        <p:spPr>
          <a:xfrm>
            <a:off x="555323" y="1988840"/>
            <a:ext cx="81211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MX" dirty="0" smtClean="0"/>
              <a:t>Una vez que se confirman los medios de contacto (correos electrónicos) a los que se hará llegar el comprobante del trámite, se deberá firmar y enviar el dictamen: </a:t>
            </a:r>
            <a:endParaRPr lang="es-MX" dirty="0"/>
          </a:p>
        </p:txBody>
      </p:sp>
      <p:grpSp>
        <p:nvGrpSpPr>
          <p:cNvPr id="11" name="Grupo 10"/>
          <p:cNvGrpSpPr/>
          <p:nvPr/>
        </p:nvGrpSpPr>
        <p:grpSpPr>
          <a:xfrm>
            <a:off x="456133" y="1340768"/>
            <a:ext cx="4691931" cy="490200"/>
            <a:chOff x="522190" y="2373482"/>
            <a:chExt cx="3905794" cy="393590"/>
          </a:xfrm>
        </p:grpSpPr>
        <p:sp>
          <p:nvSpPr>
            <p:cNvPr id="13" name="Rectángulo redondeado 12">
              <a:hlinkClick r:id="rId4" action="ppaction://hlinksldjump"/>
            </p:cNvPr>
            <p:cNvSpPr/>
            <p:nvPr/>
          </p:nvSpPr>
          <p:spPr>
            <a:xfrm>
              <a:off x="522190" y="2373482"/>
              <a:ext cx="3905794" cy="3935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68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989025" y="2423838"/>
              <a:ext cx="2895966" cy="296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rgbClr val="684200"/>
                  </a:solidFill>
                </a:rPr>
                <a:t>Firma y Presentación del Dictamen</a:t>
              </a:r>
              <a:endParaRPr lang="es-MX" b="1" dirty="0">
                <a:solidFill>
                  <a:srgbClr val="684200"/>
                </a:solidFill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t="13881" b="11360"/>
          <a:stretch/>
        </p:blipFill>
        <p:spPr>
          <a:xfrm>
            <a:off x="1051768" y="2852936"/>
            <a:ext cx="7336656" cy="342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2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-27384"/>
            <a:ext cx="9252520" cy="6896288"/>
          </a:xfrm>
          <a:prstGeom prst="rect">
            <a:avLst/>
          </a:prstGeom>
        </p:spPr>
      </p:pic>
      <p:sp>
        <p:nvSpPr>
          <p:cNvPr id="14" name="1 Rectángulo"/>
          <p:cNvSpPr/>
          <p:nvPr/>
        </p:nvSpPr>
        <p:spPr>
          <a:xfrm>
            <a:off x="555323" y="2062589"/>
            <a:ext cx="81211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MX" dirty="0" smtClean="0"/>
              <a:t>Después de firmado el dictamen, se generará un folio del trámite y se podrá descargar en esta página el comprobante del mismo: </a:t>
            </a:r>
            <a:endParaRPr lang="es-MX" dirty="0"/>
          </a:p>
        </p:txBody>
      </p:sp>
      <p:grpSp>
        <p:nvGrpSpPr>
          <p:cNvPr id="11" name="Grupo 10"/>
          <p:cNvGrpSpPr/>
          <p:nvPr/>
        </p:nvGrpSpPr>
        <p:grpSpPr>
          <a:xfrm>
            <a:off x="456133" y="1340768"/>
            <a:ext cx="4691931" cy="490200"/>
            <a:chOff x="522190" y="2373482"/>
            <a:chExt cx="3905794" cy="393590"/>
          </a:xfrm>
        </p:grpSpPr>
        <p:sp>
          <p:nvSpPr>
            <p:cNvPr id="13" name="Rectángulo redondeado 12">
              <a:hlinkClick r:id="rId4" action="ppaction://hlinksldjump"/>
            </p:cNvPr>
            <p:cNvSpPr/>
            <p:nvPr/>
          </p:nvSpPr>
          <p:spPr>
            <a:xfrm>
              <a:off x="522190" y="2373482"/>
              <a:ext cx="3905794" cy="3935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68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989025" y="2423838"/>
              <a:ext cx="2895966" cy="296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rgbClr val="684200"/>
                  </a:solidFill>
                </a:rPr>
                <a:t>Firma y Presentación del Dictamen</a:t>
              </a:r>
              <a:endParaRPr lang="es-MX" b="1" dirty="0">
                <a:solidFill>
                  <a:srgbClr val="684200"/>
                </a:solidFill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t="13881" b="17240"/>
          <a:stretch/>
        </p:blipFill>
        <p:spPr>
          <a:xfrm>
            <a:off x="861351" y="2852936"/>
            <a:ext cx="7383057" cy="3240360"/>
          </a:xfrm>
          <a:prstGeom prst="rect">
            <a:avLst/>
          </a:prstGeom>
        </p:spPr>
      </p:pic>
      <p:sp>
        <p:nvSpPr>
          <p:cNvPr id="9" name="Elipse 8">
            <a:hlinkClick r:id="rId6" action="ppaction://hlinksldjump"/>
          </p:cNvPr>
          <p:cNvSpPr/>
          <p:nvPr/>
        </p:nvSpPr>
        <p:spPr>
          <a:xfrm>
            <a:off x="8244408" y="5933808"/>
            <a:ext cx="792088" cy="735552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778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-27384"/>
            <a:ext cx="9252520" cy="6896288"/>
          </a:xfrm>
          <a:prstGeom prst="rect">
            <a:avLst/>
          </a:prstGeom>
        </p:spPr>
      </p:pic>
      <p:sp>
        <p:nvSpPr>
          <p:cNvPr id="14" name="1 Rectángulo"/>
          <p:cNvSpPr/>
          <p:nvPr/>
        </p:nvSpPr>
        <p:spPr>
          <a:xfrm>
            <a:off x="683568" y="2062589"/>
            <a:ext cx="7992888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MX" dirty="0" smtClean="0"/>
              <a:t>En este módulo, el </a:t>
            </a:r>
            <a:r>
              <a:rPr lang="es-MX" dirty="0"/>
              <a:t>personal del Instituto </a:t>
            </a:r>
            <a:r>
              <a:rPr lang="es-MX" dirty="0" smtClean="0"/>
              <a:t>podrá consultar toda la </a:t>
            </a:r>
            <a:r>
              <a:rPr lang="es-MX" b="1" dirty="0"/>
              <a:t>información </a:t>
            </a:r>
            <a:r>
              <a:rPr lang="es-MX" b="1" dirty="0" smtClean="0"/>
              <a:t>contenida </a:t>
            </a:r>
            <a:r>
              <a:rPr lang="es-MX" b="1" dirty="0"/>
              <a:t>en </a:t>
            </a:r>
            <a:r>
              <a:rPr lang="es-MX" b="1" dirty="0" smtClean="0"/>
              <a:t>los </a:t>
            </a:r>
            <a:r>
              <a:rPr lang="es-MX" b="1" dirty="0"/>
              <a:t>dictámenes</a:t>
            </a:r>
            <a:r>
              <a:rPr lang="es-MX" dirty="0"/>
              <a:t> </a:t>
            </a:r>
            <a:r>
              <a:rPr lang="es-MX" dirty="0" smtClean="0"/>
              <a:t>presentados durante el proceso de </a:t>
            </a:r>
            <a:r>
              <a:rPr lang="es-MX" dirty="0"/>
              <a:t>formulación y hasta la presentación </a:t>
            </a:r>
            <a:r>
              <a:rPr lang="es-MX" dirty="0" smtClean="0"/>
              <a:t>de los mismos al Instituto.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MX" dirty="0" smtClean="0"/>
              <a:t>Se generarán los </a:t>
            </a:r>
            <a:r>
              <a:rPr lang="es-MX" b="1" dirty="0" smtClean="0"/>
              <a:t>perfiles de acceso</a:t>
            </a:r>
            <a:r>
              <a:rPr lang="es-MX" dirty="0" smtClean="0"/>
              <a:t> con diversos niveles de autorización, al siguiente personal de Delegaciones y Subdelegaciones:</a:t>
            </a:r>
            <a:endParaRPr lang="es-MX" dirty="0"/>
          </a:p>
          <a:p>
            <a:pPr algn="just">
              <a:buClr>
                <a:schemeClr val="accent6">
                  <a:lumMod val="50000"/>
                </a:schemeClr>
              </a:buClr>
            </a:pPr>
            <a:endParaRPr lang="es-MX" sz="1000" dirty="0" smtClean="0"/>
          </a:p>
          <a:p>
            <a:pPr marL="620713" indent="-358775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dirty="0" smtClean="0"/>
              <a:t>Jefe </a:t>
            </a:r>
            <a:r>
              <a:rPr lang="es-MX" dirty="0"/>
              <a:t>de Servicios de Afiliación y Cobranza (JAC</a:t>
            </a:r>
            <a:r>
              <a:rPr lang="es-MX" dirty="0" smtClean="0"/>
              <a:t>)</a:t>
            </a:r>
            <a:endParaRPr lang="es-MX" dirty="0"/>
          </a:p>
          <a:p>
            <a:pPr marL="620713" indent="-358775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dirty="0" smtClean="0"/>
              <a:t>Jefe </a:t>
            </a:r>
            <a:r>
              <a:rPr lang="es-MX" dirty="0"/>
              <a:t>del Departamento de Supervisión de Auditoría a Patrones (JDSAP</a:t>
            </a:r>
            <a:r>
              <a:rPr lang="es-MX" dirty="0" smtClean="0"/>
              <a:t>)</a:t>
            </a:r>
          </a:p>
          <a:p>
            <a:pPr marL="620713" indent="-358775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dirty="0" smtClean="0"/>
              <a:t>Subdelegado</a:t>
            </a:r>
            <a:endParaRPr lang="es-MX" dirty="0"/>
          </a:p>
          <a:p>
            <a:pPr marL="620713" indent="-358775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dirty="0" smtClean="0"/>
              <a:t>Jefe </a:t>
            </a:r>
            <a:r>
              <a:rPr lang="es-MX" dirty="0"/>
              <a:t>de Departamento de Auditoría a Patrones (JDAP</a:t>
            </a:r>
            <a:r>
              <a:rPr lang="es-MX" dirty="0" smtClean="0"/>
              <a:t>)</a:t>
            </a:r>
            <a:endParaRPr lang="es-MX" dirty="0"/>
          </a:p>
          <a:p>
            <a:pPr marL="620713" indent="-358775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dirty="0" smtClean="0"/>
              <a:t>Jefe </a:t>
            </a:r>
            <a:r>
              <a:rPr lang="es-MX" dirty="0"/>
              <a:t>de Oficina de Corrección y Dictamen (JOCD</a:t>
            </a:r>
            <a:r>
              <a:rPr lang="es-MX" dirty="0" smtClean="0"/>
              <a:t>)</a:t>
            </a:r>
          </a:p>
          <a:p>
            <a:pPr marL="620713" indent="-358775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MX" dirty="0"/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MX" dirty="0" smtClean="0"/>
              <a:t>De igual forma, se </a:t>
            </a:r>
            <a:r>
              <a:rPr lang="es-ES" dirty="0" smtClean="0"/>
              <a:t>podrá </a:t>
            </a:r>
            <a:r>
              <a:rPr lang="es-ES" dirty="0"/>
              <a:t>visualizar </a:t>
            </a:r>
            <a:r>
              <a:rPr lang="es-ES" dirty="0" smtClean="0"/>
              <a:t>el </a:t>
            </a:r>
            <a:r>
              <a:rPr lang="es-ES" b="1" dirty="0" smtClean="0"/>
              <a:t>catálogo</a:t>
            </a:r>
            <a:r>
              <a:rPr lang="es-ES" dirty="0" smtClean="0"/>
              <a:t> </a:t>
            </a:r>
            <a:r>
              <a:rPr lang="es-ES" b="1" dirty="0"/>
              <a:t>de </a:t>
            </a:r>
            <a:r>
              <a:rPr lang="es-ES" b="1" dirty="0" smtClean="0"/>
              <a:t>contadores </a:t>
            </a:r>
            <a:r>
              <a:rPr lang="es-ES" b="1" dirty="0"/>
              <a:t>públicos autorizados</a:t>
            </a:r>
            <a:r>
              <a:rPr lang="es-ES" dirty="0"/>
              <a:t>, </a:t>
            </a:r>
            <a:r>
              <a:rPr lang="es-ES" dirty="0" smtClean="0"/>
              <a:t>a fin de verificar el estatus de su registro ante el IMSS.</a:t>
            </a:r>
            <a:endParaRPr lang="es-MX" dirty="0"/>
          </a:p>
        </p:txBody>
      </p:sp>
      <p:sp>
        <p:nvSpPr>
          <p:cNvPr id="16" name="Rectángulo redondeado 15"/>
          <p:cNvSpPr/>
          <p:nvPr/>
        </p:nvSpPr>
        <p:spPr>
          <a:xfrm>
            <a:off x="683568" y="1340768"/>
            <a:ext cx="2888142" cy="506749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859873" y="1414049"/>
            <a:ext cx="2595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ill Sans MT" panose="020B0502020104020203" pitchFamily="34" charset="0"/>
              </a:rPr>
              <a:t>Ventanilla IMSS</a:t>
            </a:r>
            <a:endParaRPr lang="es-MX" b="1" dirty="0">
              <a:solidFill>
                <a:prstClr val="black">
                  <a:lumMod val="75000"/>
                  <a:lumOff val="25000"/>
                </a:prst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72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-27384"/>
            <a:ext cx="9252520" cy="6896288"/>
          </a:xfrm>
          <a:prstGeom prst="rect">
            <a:avLst/>
          </a:prstGeom>
        </p:spPr>
      </p:pic>
      <p:sp>
        <p:nvSpPr>
          <p:cNvPr id="14" name="1 Rectángulo"/>
          <p:cNvSpPr/>
          <p:nvPr/>
        </p:nvSpPr>
        <p:spPr>
          <a:xfrm>
            <a:off x="683568" y="2134597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MX" dirty="0" smtClean="0"/>
              <a:t>Para efectos de </a:t>
            </a:r>
            <a:r>
              <a:rPr lang="es-MX" b="1" dirty="0" smtClean="0"/>
              <a:t>análisis de información</a:t>
            </a:r>
            <a:r>
              <a:rPr lang="es-MX" dirty="0" smtClean="0"/>
              <a:t>, se podrán generar una serie de </a:t>
            </a:r>
            <a:r>
              <a:rPr lang="es-MX" b="1" dirty="0" smtClean="0"/>
              <a:t>reportes</a:t>
            </a:r>
            <a:r>
              <a:rPr lang="es-MX" dirty="0"/>
              <a:t> </a:t>
            </a:r>
            <a:r>
              <a:rPr lang="es-MX" dirty="0" smtClean="0"/>
              <a:t>con diversos criterios de búsqueda:</a:t>
            </a:r>
            <a:endParaRPr lang="es-MX" dirty="0"/>
          </a:p>
        </p:txBody>
      </p:sp>
      <p:sp>
        <p:nvSpPr>
          <p:cNvPr id="16" name="Rectángulo redondeado 15"/>
          <p:cNvSpPr/>
          <p:nvPr/>
        </p:nvSpPr>
        <p:spPr>
          <a:xfrm>
            <a:off x="683568" y="1410083"/>
            <a:ext cx="2888142" cy="506749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859873" y="1483364"/>
            <a:ext cx="2595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ill Sans MT" panose="020B0502020104020203" pitchFamily="34" charset="0"/>
              </a:rPr>
              <a:t>Ventanilla IMSS</a:t>
            </a:r>
            <a:endParaRPr lang="es-MX" b="1" dirty="0">
              <a:solidFill>
                <a:prstClr val="black">
                  <a:lumMod val="75000"/>
                  <a:lumOff val="25000"/>
                </a:prstClr>
              </a:solidFill>
              <a:latin typeface="Gill Sans MT" panose="020B0502020104020203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026755" y="3068960"/>
            <a:ext cx="1224136" cy="1506382"/>
            <a:chOff x="1026755" y="2954328"/>
            <a:chExt cx="1224136" cy="1506382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4"/>
            <a:srcRect l="12942" t="2147" r="12942" b="1770"/>
            <a:stretch/>
          </p:blipFill>
          <p:spPr>
            <a:xfrm>
              <a:off x="1259632" y="2954328"/>
              <a:ext cx="758383" cy="983162"/>
            </a:xfrm>
            <a:prstGeom prst="rect">
              <a:avLst/>
            </a:prstGeom>
          </p:spPr>
        </p:pic>
        <p:sp>
          <p:nvSpPr>
            <p:cNvPr id="7" name="1 Rectángulo"/>
            <p:cNvSpPr/>
            <p:nvPr/>
          </p:nvSpPr>
          <p:spPr>
            <a:xfrm>
              <a:off x="1026755" y="3937490"/>
              <a:ext cx="12241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chemeClr val="accent6">
                    <a:lumMod val="50000"/>
                  </a:schemeClr>
                </a:buClr>
              </a:pPr>
              <a:r>
                <a:rPr lang="es-MX" sz="1400" b="1" dirty="0" smtClean="0"/>
                <a:t>Formulación </a:t>
              </a:r>
            </a:p>
            <a:p>
              <a:pPr algn="ctr">
                <a:buClr>
                  <a:schemeClr val="accent6">
                    <a:lumMod val="50000"/>
                  </a:schemeClr>
                </a:buClr>
              </a:pPr>
              <a:r>
                <a:rPr lang="es-MX" sz="1400" b="1" dirty="0" smtClean="0"/>
                <a:t>del Dictamen</a:t>
              </a:r>
              <a:endParaRPr lang="es-MX" sz="1400" b="1" dirty="0"/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2411760" y="3068960"/>
            <a:ext cx="1368152" cy="1506382"/>
            <a:chOff x="954747" y="2954328"/>
            <a:chExt cx="1368152" cy="1506382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4"/>
            <a:srcRect l="12942" t="2147" r="12942" b="1770"/>
            <a:stretch/>
          </p:blipFill>
          <p:spPr>
            <a:xfrm>
              <a:off x="1259632" y="2954328"/>
              <a:ext cx="758383" cy="983162"/>
            </a:xfrm>
            <a:prstGeom prst="rect">
              <a:avLst/>
            </a:prstGeom>
          </p:spPr>
        </p:pic>
        <p:sp>
          <p:nvSpPr>
            <p:cNvPr id="11" name="1 Rectángulo"/>
            <p:cNvSpPr/>
            <p:nvPr/>
          </p:nvSpPr>
          <p:spPr>
            <a:xfrm>
              <a:off x="954747" y="3937490"/>
              <a:ext cx="136815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chemeClr val="accent6">
                    <a:lumMod val="50000"/>
                  </a:schemeClr>
                </a:buClr>
              </a:pPr>
              <a:r>
                <a:rPr lang="es-MX" sz="1400" b="1" dirty="0" smtClean="0"/>
                <a:t>Dictámenes con Diferencias</a:t>
              </a:r>
              <a:endParaRPr lang="es-MX" sz="1400" b="1" dirty="0"/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3870176" y="3068960"/>
            <a:ext cx="1368152" cy="1506382"/>
            <a:chOff x="954747" y="2954328"/>
            <a:chExt cx="1368152" cy="1506382"/>
          </a:xfrm>
        </p:grpSpPr>
        <p:pic>
          <p:nvPicPr>
            <p:cNvPr id="19" name="Imagen 18"/>
            <p:cNvPicPr>
              <a:picLocks noChangeAspect="1"/>
            </p:cNvPicPr>
            <p:nvPr/>
          </p:nvPicPr>
          <p:blipFill rotWithShape="1">
            <a:blip r:embed="rId4"/>
            <a:srcRect l="12942" t="2147" r="12942" b="1770"/>
            <a:stretch/>
          </p:blipFill>
          <p:spPr>
            <a:xfrm>
              <a:off x="1259632" y="2954328"/>
              <a:ext cx="758383" cy="983162"/>
            </a:xfrm>
            <a:prstGeom prst="rect">
              <a:avLst/>
            </a:prstGeom>
          </p:spPr>
        </p:pic>
        <p:sp>
          <p:nvSpPr>
            <p:cNvPr id="20" name="1 Rectángulo"/>
            <p:cNvSpPr/>
            <p:nvPr/>
          </p:nvSpPr>
          <p:spPr>
            <a:xfrm>
              <a:off x="954747" y="3937490"/>
              <a:ext cx="136815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chemeClr val="accent6">
                    <a:lumMod val="50000"/>
                  </a:schemeClr>
                </a:buClr>
              </a:pPr>
              <a:r>
                <a:rPr lang="es-MX" sz="1400" b="1" dirty="0" smtClean="0"/>
                <a:t>Dictámenes con </a:t>
              </a:r>
              <a:r>
                <a:rPr lang="es-MX" sz="1400" b="1" dirty="0" err="1" smtClean="0"/>
                <a:t>Movs</a:t>
              </a:r>
              <a:r>
                <a:rPr lang="es-MX" sz="1400" b="1" dirty="0" smtClean="0"/>
                <a:t> </a:t>
              </a:r>
              <a:r>
                <a:rPr lang="es-MX" sz="1400" b="1" dirty="0" err="1" smtClean="0"/>
                <a:t>Afil</a:t>
              </a:r>
              <a:endParaRPr lang="es-MX" sz="1400" b="1" dirty="0"/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5330807" y="3086100"/>
            <a:ext cx="1368152" cy="1506382"/>
            <a:chOff x="954747" y="2954328"/>
            <a:chExt cx="1368152" cy="1506382"/>
          </a:xfrm>
        </p:grpSpPr>
        <p:pic>
          <p:nvPicPr>
            <p:cNvPr id="22" name="Imagen 21"/>
            <p:cNvPicPr>
              <a:picLocks noChangeAspect="1"/>
            </p:cNvPicPr>
            <p:nvPr/>
          </p:nvPicPr>
          <p:blipFill rotWithShape="1">
            <a:blip r:embed="rId4"/>
            <a:srcRect l="12942" t="2147" r="12942" b="1770"/>
            <a:stretch/>
          </p:blipFill>
          <p:spPr>
            <a:xfrm>
              <a:off x="1259632" y="2954328"/>
              <a:ext cx="758383" cy="983162"/>
            </a:xfrm>
            <a:prstGeom prst="rect">
              <a:avLst/>
            </a:prstGeom>
          </p:spPr>
        </p:pic>
        <p:sp>
          <p:nvSpPr>
            <p:cNvPr id="23" name="1 Rectángulo"/>
            <p:cNvSpPr/>
            <p:nvPr/>
          </p:nvSpPr>
          <p:spPr>
            <a:xfrm>
              <a:off x="954747" y="3937490"/>
              <a:ext cx="136815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chemeClr val="accent6">
                    <a:lumMod val="50000"/>
                  </a:schemeClr>
                </a:buClr>
              </a:pPr>
              <a:r>
                <a:rPr lang="es-MX" sz="1400" b="1" dirty="0" smtClean="0"/>
                <a:t>Informe de Ingresos</a:t>
              </a:r>
              <a:endParaRPr lang="es-MX" sz="1400" b="1" dirty="0"/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6804248" y="3068960"/>
            <a:ext cx="1368152" cy="1506382"/>
            <a:chOff x="954747" y="2954328"/>
            <a:chExt cx="1368152" cy="1506382"/>
          </a:xfrm>
        </p:grpSpPr>
        <p:pic>
          <p:nvPicPr>
            <p:cNvPr id="25" name="Imagen 24"/>
            <p:cNvPicPr>
              <a:picLocks noChangeAspect="1"/>
            </p:cNvPicPr>
            <p:nvPr/>
          </p:nvPicPr>
          <p:blipFill rotWithShape="1">
            <a:blip r:embed="rId4"/>
            <a:srcRect l="12942" t="2147" r="12942" b="1770"/>
            <a:stretch/>
          </p:blipFill>
          <p:spPr>
            <a:xfrm>
              <a:off x="1259632" y="2954328"/>
              <a:ext cx="758383" cy="983162"/>
            </a:xfrm>
            <a:prstGeom prst="rect">
              <a:avLst/>
            </a:prstGeom>
          </p:spPr>
        </p:pic>
        <p:sp>
          <p:nvSpPr>
            <p:cNvPr id="26" name="1 Rectángulo"/>
            <p:cNvSpPr/>
            <p:nvPr/>
          </p:nvSpPr>
          <p:spPr>
            <a:xfrm>
              <a:off x="954747" y="3937490"/>
              <a:ext cx="136815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chemeClr val="accent6">
                    <a:lumMod val="50000"/>
                  </a:schemeClr>
                </a:buClr>
              </a:pPr>
              <a:r>
                <a:rPr lang="es-MX" sz="1400" b="1" dirty="0" smtClean="0"/>
                <a:t>Informe de</a:t>
              </a:r>
            </a:p>
            <a:p>
              <a:pPr algn="ctr">
                <a:buClr>
                  <a:schemeClr val="accent6">
                    <a:lumMod val="50000"/>
                  </a:schemeClr>
                </a:buClr>
              </a:pPr>
              <a:r>
                <a:rPr lang="es-MX" sz="1400" b="1" dirty="0" smtClean="0"/>
                <a:t>Gestión</a:t>
              </a:r>
              <a:endParaRPr lang="es-MX" sz="1400" b="1" dirty="0"/>
            </a:p>
          </p:txBody>
        </p:sp>
      </p:grpSp>
      <p:sp>
        <p:nvSpPr>
          <p:cNvPr id="27" name="1 Rectángulo"/>
          <p:cNvSpPr/>
          <p:nvPr/>
        </p:nvSpPr>
        <p:spPr>
          <a:xfrm>
            <a:off x="683568" y="4869160"/>
            <a:ext cx="799288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MX" dirty="0" smtClean="0"/>
              <a:t> Medios de comunicación: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s-MX" sz="1200" dirty="0" smtClean="0"/>
          </a:p>
          <a:p>
            <a:pPr marL="358775" algn="just">
              <a:buClr>
                <a:schemeClr val="accent6">
                  <a:lumMod val="50000"/>
                </a:schemeClr>
              </a:buClr>
            </a:pPr>
            <a:r>
              <a:rPr lang="es-MX" b="1" dirty="0" smtClean="0"/>
              <a:t>Correos electrónicos: </a:t>
            </a:r>
            <a:r>
              <a:rPr lang="es-MX" b="1" dirty="0" smtClean="0">
                <a:hlinkClick r:id="rId5"/>
              </a:rPr>
              <a:t>dictamen.electronico@imss.gob.mx</a:t>
            </a:r>
            <a:endParaRPr lang="es-MX" b="1" dirty="0" smtClean="0"/>
          </a:p>
          <a:p>
            <a:pPr marL="358775" algn="just">
              <a:buClr>
                <a:schemeClr val="accent6">
                  <a:lumMod val="50000"/>
                </a:schemeClr>
              </a:buClr>
            </a:pPr>
            <a:r>
              <a:rPr lang="es-MX" b="1" dirty="0"/>
              <a:t>	</a:t>
            </a:r>
            <a:r>
              <a:rPr lang="es-MX" b="1" dirty="0" smtClean="0"/>
              <a:t>	           </a:t>
            </a:r>
            <a:r>
              <a:rPr lang="es-MX" b="1" dirty="0" smtClean="0">
                <a:hlinkClick r:id="rId6"/>
              </a:rPr>
              <a:t>tramites.cpa@imss.gob.mx</a:t>
            </a:r>
            <a:r>
              <a:rPr lang="es-MX" b="1" dirty="0" smtClean="0"/>
              <a:t> 	</a:t>
            </a:r>
          </a:p>
          <a:p>
            <a:pPr marL="358775" algn="just">
              <a:buClr>
                <a:schemeClr val="accent6">
                  <a:lumMod val="50000"/>
                </a:schemeClr>
              </a:buClr>
            </a:pPr>
            <a:endParaRPr lang="es-MX" sz="1000" b="1" dirty="0"/>
          </a:p>
          <a:p>
            <a:pPr marL="358775" algn="just">
              <a:buClr>
                <a:schemeClr val="accent6">
                  <a:lumMod val="50000"/>
                </a:schemeClr>
              </a:buClr>
            </a:pPr>
            <a:r>
              <a:rPr lang="es-MX" b="1" dirty="0" err="1" smtClean="0"/>
              <a:t>Contact</a:t>
            </a:r>
            <a:r>
              <a:rPr lang="es-MX" b="1" dirty="0" smtClean="0"/>
              <a:t> Center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74990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678" y="-38288"/>
            <a:ext cx="9252520" cy="6896288"/>
          </a:xfrm>
          <a:prstGeom prst="rect">
            <a:avLst/>
          </a:prstGeom>
        </p:spPr>
      </p:pic>
      <p:pic>
        <p:nvPicPr>
          <p:cNvPr id="15" name="Imagen 3"/>
          <p:cNvPicPr>
            <a:picLocks noChangeAspect="1"/>
          </p:cNvPicPr>
          <p:nvPr/>
        </p:nvPicPr>
        <p:blipFill rotWithShape="1">
          <a:blip r:embed="rId3"/>
          <a:srcRect l="11972" t="17567" r="10979" b="20115"/>
          <a:stretch/>
        </p:blipFill>
        <p:spPr>
          <a:xfrm>
            <a:off x="1686518" y="2238233"/>
            <a:ext cx="5724128" cy="290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9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38289"/>
            <a:ext cx="9252520" cy="6896288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6884262" y="5789792"/>
            <a:ext cx="2259738" cy="1068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20351" y="1340768"/>
            <a:ext cx="2764431" cy="744518"/>
            <a:chOff x="120351" y="1314589"/>
            <a:chExt cx="2764431" cy="744518"/>
          </a:xfrm>
        </p:grpSpPr>
        <p:sp>
          <p:nvSpPr>
            <p:cNvPr id="9" name="Rectángulo redondeado 8"/>
            <p:cNvSpPr/>
            <p:nvPr/>
          </p:nvSpPr>
          <p:spPr>
            <a:xfrm>
              <a:off x="120351" y="1314589"/>
              <a:ext cx="2764431" cy="67425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5CAA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284184" y="1412776"/>
              <a:ext cx="24367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>
                  <a:solidFill>
                    <a:srgbClr val="006629"/>
                  </a:solidFill>
                  <a:latin typeface="Gill Sans MT" panose="020B0502020104020203" pitchFamily="34" charset="0"/>
                </a:rPr>
                <a:t>Solicitud de Registro</a:t>
              </a:r>
            </a:p>
          </p:txBody>
        </p:sp>
      </p:grpSp>
      <p:sp>
        <p:nvSpPr>
          <p:cNvPr id="11" name="1 Rectángulo"/>
          <p:cNvSpPr/>
          <p:nvPr/>
        </p:nvSpPr>
        <p:spPr>
          <a:xfrm>
            <a:off x="467544" y="2213570"/>
            <a:ext cx="813690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Trámite dirigido al contador público que desee obtener la autorización para emitir dictámenes en materia de Seguridad Social, para lo cual, debe cumplir con los siguientes requisitos: </a:t>
            </a:r>
          </a:p>
          <a:p>
            <a:pPr algn="just"/>
            <a:endParaRPr lang="es-ES" sz="1200" dirty="0"/>
          </a:p>
          <a:p>
            <a:pPr marL="735013" indent="-285750" algn="just">
              <a:buFont typeface="Wingdings" panose="05000000000000000000" pitchFamily="2" charset="2"/>
              <a:buChar char="ü"/>
            </a:pPr>
            <a:r>
              <a:rPr lang="es-ES" dirty="0" smtClean="0"/>
              <a:t>Ser de </a:t>
            </a:r>
            <a:r>
              <a:rPr lang="es-ES" dirty="0"/>
              <a:t>nacionalidad </a:t>
            </a:r>
            <a:r>
              <a:rPr lang="es-ES" dirty="0" smtClean="0"/>
              <a:t>mexicana.</a:t>
            </a:r>
          </a:p>
          <a:p>
            <a:pPr marL="735013" indent="-285750" algn="just">
              <a:buFont typeface="Wingdings" panose="05000000000000000000" pitchFamily="2" charset="2"/>
              <a:buChar char="ü"/>
            </a:pPr>
            <a:endParaRPr lang="es-ES" sz="1200" dirty="0" smtClean="0"/>
          </a:p>
          <a:p>
            <a:pPr marL="735013" indent="-285750" algn="just">
              <a:buFont typeface="Wingdings" panose="05000000000000000000" pitchFamily="2" charset="2"/>
              <a:buChar char="ü"/>
            </a:pPr>
            <a:r>
              <a:rPr lang="es-ES" dirty="0" smtClean="0"/>
              <a:t>Ser miembro </a:t>
            </a:r>
            <a:r>
              <a:rPr lang="es-ES" dirty="0"/>
              <a:t>de un colegio o asociación de profesionales de la contaduría pública, reconocido </a:t>
            </a:r>
            <a:r>
              <a:rPr lang="es-ES" dirty="0" smtClean="0"/>
              <a:t>por </a:t>
            </a:r>
            <a:r>
              <a:rPr lang="es-ES" dirty="0"/>
              <a:t>autoridad </a:t>
            </a:r>
            <a:r>
              <a:rPr lang="es-ES" dirty="0" smtClean="0"/>
              <a:t>competente. </a:t>
            </a:r>
          </a:p>
          <a:p>
            <a:pPr marL="735013" indent="-285750" algn="just">
              <a:buFont typeface="Wingdings" panose="05000000000000000000" pitchFamily="2" charset="2"/>
              <a:buChar char="ü"/>
            </a:pPr>
            <a:endParaRPr lang="es-ES" sz="1200" dirty="0" smtClean="0"/>
          </a:p>
          <a:p>
            <a:pPr marL="735013" indent="-285750" algn="just">
              <a:buFont typeface="Wingdings" panose="05000000000000000000" pitchFamily="2" charset="2"/>
              <a:buChar char="ü"/>
            </a:pPr>
            <a:r>
              <a:rPr lang="es-ES" dirty="0" smtClean="0"/>
              <a:t>Demostrar que cuenta </a:t>
            </a:r>
            <a:r>
              <a:rPr lang="es-ES" dirty="0"/>
              <a:t>con los conocimientos suficientes para emitir dictámenes sobre el cumplimiento de las obligaciones derivadas de la Ley del Seguro Social (LSS) y sus </a:t>
            </a:r>
            <a:r>
              <a:rPr lang="es-ES" dirty="0" smtClean="0"/>
              <a:t>reglamentos.</a:t>
            </a:r>
            <a:endParaRPr lang="es-MX" dirty="0"/>
          </a:p>
        </p:txBody>
      </p:sp>
      <p:sp>
        <p:nvSpPr>
          <p:cNvPr id="13" name="Rectángulo 12"/>
          <p:cNvSpPr/>
          <p:nvPr/>
        </p:nvSpPr>
        <p:spPr>
          <a:xfrm>
            <a:off x="1655676" y="5621178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006629"/>
                </a:solidFill>
                <a:latin typeface="Gill Sans MT" panose="020B0502020104020203" pitchFamily="34" charset="0"/>
              </a:rPr>
              <a:t>¿Cómo se realizará este trámite en SIDEIMSS?</a:t>
            </a:r>
            <a:endParaRPr lang="es-MX" sz="2000" b="1" dirty="0">
              <a:solidFill>
                <a:srgbClr val="006629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51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38289"/>
            <a:ext cx="9252520" cy="6896288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120351" y="1340768"/>
            <a:ext cx="2764431" cy="744518"/>
            <a:chOff x="120351" y="1314589"/>
            <a:chExt cx="2764431" cy="744518"/>
          </a:xfrm>
        </p:grpSpPr>
        <p:sp>
          <p:nvSpPr>
            <p:cNvPr id="9" name="Rectángulo redondeado 8"/>
            <p:cNvSpPr/>
            <p:nvPr/>
          </p:nvSpPr>
          <p:spPr>
            <a:xfrm>
              <a:off x="120351" y="1314589"/>
              <a:ext cx="2764431" cy="67425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5CAA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284184" y="1412776"/>
              <a:ext cx="24367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>
                  <a:solidFill>
                    <a:srgbClr val="006629"/>
                  </a:solidFill>
                  <a:latin typeface="Gill Sans MT" panose="020B0502020104020203" pitchFamily="34" charset="0"/>
                </a:rPr>
                <a:t>Solicitud de Registro</a:t>
              </a:r>
            </a:p>
          </p:txBody>
        </p:sp>
      </p:grpSp>
      <p:sp>
        <p:nvSpPr>
          <p:cNvPr id="14" name="1 Rectángulo"/>
          <p:cNvSpPr/>
          <p:nvPr/>
        </p:nvSpPr>
        <p:spPr>
          <a:xfrm>
            <a:off x="467544" y="2405787"/>
            <a:ext cx="813690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Una vez que el contador público ingrese a esta sección, deberá confirmar los datos correspondientes a su domicilio fiscal y cargar la siguiente información: </a:t>
            </a:r>
          </a:p>
          <a:p>
            <a:pPr algn="just"/>
            <a:endParaRPr lang="es-ES" sz="1600" dirty="0"/>
          </a:p>
          <a:p>
            <a:pPr marL="735013" indent="-285750" algn="just">
              <a:buFont typeface="Wingdings" panose="05000000000000000000" pitchFamily="2" charset="2"/>
              <a:buChar char="ü"/>
            </a:pPr>
            <a:r>
              <a:rPr lang="es-ES" dirty="0" smtClean="0"/>
              <a:t>Datos personales</a:t>
            </a:r>
          </a:p>
          <a:p>
            <a:pPr marL="1192213" lvl="1" indent="-285750" algn="just">
              <a:buFont typeface="Arial" panose="020B0604020202020204" pitchFamily="34" charset="0"/>
              <a:buChar char="•"/>
            </a:pPr>
            <a:r>
              <a:rPr lang="es-ES" dirty="0"/>
              <a:t>C</a:t>
            </a:r>
            <a:r>
              <a:rPr lang="es-ES" dirty="0" smtClean="0"/>
              <a:t>orreos electrónicos</a:t>
            </a:r>
          </a:p>
          <a:p>
            <a:pPr marL="1192213" lvl="1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Teléfono</a:t>
            </a:r>
          </a:p>
          <a:p>
            <a:pPr marL="1192213" lvl="1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Número de cédula profesional</a:t>
            </a:r>
          </a:p>
          <a:p>
            <a:pPr marL="735013" indent="-285750" algn="just">
              <a:buFont typeface="Wingdings" panose="05000000000000000000" pitchFamily="2" charset="2"/>
              <a:buChar char="ü"/>
            </a:pPr>
            <a:endParaRPr lang="es-ES" sz="1600" dirty="0" smtClean="0"/>
          </a:p>
          <a:p>
            <a:pPr marL="735013" indent="-285750" algn="just">
              <a:buFont typeface="Wingdings" panose="05000000000000000000" pitchFamily="2" charset="2"/>
              <a:buChar char="ü"/>
            </a:pPr>
            <a:r>
              <a:rPr lang="es-MX" dirty="0"/>
              <a:t>Datos del despacho en el que labora o indicar si se trata de un profesionista independiente y el número de trabajadores con los que cuenta.</a:t>
            </a:r>
            <a:endParaRPr lang="es-ES" dirty="0" smtClean="0"/>
          </a:p>
          <a:p>
            <a:pPr marL="735013" indent="-285750" algn="just">
              <a:buFont typeface="Wingdings" panose="05000000000000000000" pitchFamily="2" charset="2"/>
              <a:buChar char="ü"/>
            </a:pPr>
            <a:endParaRPr lang="es-ES" sz="1600" dirty="0" smtClean="0"/>
          </a:p>
          <a:p>
            <a:pPr marL="735013" indent="-285750" algn="just">
              <a:buFont typeface="Wingdings" panose="05000000000000000000" pitchFamily="2" charset="2"/>
              <a:buChar char="ü"/>
            </a:pPr>
            <a:r>
              <a:rPr lang="es-ES" dirty="0" smtClean="0"/>
              <a:t>RFC del colegio o asociación profesional al que pertenece.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5220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38289"/>
            <a:ext cx="9252520" cy="6896288"/>
          </a:xfrm>
          <a:prstGeom prst="rect">
            <a:avLst/>
          </a:prstGeom>
        </p:spPr>
      </p:pic>
      <p:sp>
        <p:nvSpPr>
          <p:cNvPr id="14" name="1 Rectángulo"/>
          <p:cNvSpPr/>
          <p:nvPr/>
        </p:nvSpPr>
        <p:spPr>
          <a:xfrm>
            <a:off x="467544" y="134076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Asimismo, deberá adjuntar los </a:t>
            </a:r>
            <a:r>
              <a:rPr lang="es-ES" b="1" dirty="0" smtClean="0"/>
              <a:t>archivos digitalizados </a:t>
            </a:r>
            <a:r>
              <a:rPr lang="es-ES" dirty="0" smtClean="0"/>
              <a:t>de la siguiente documentación: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534" y="1844824"/>
            <a:ext cx="7324923" cy="453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9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7844</TotalTime>
  <Words>4159</Words>
  <Application>Microsoft Office PowerPoint</Application>
  <PresentationFormat>Presentación en pantalla (4:3)</PresentationFormat>
  <Paragraphs>514</Paragraphs>
  <Slides>68</Slides>
  <Notes>64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68</vt:i4>
      </vt:variant>
    </vt:vector>
  </HeadingPairs>
  <TitlesOfParts>
    <vt:vector size="70" baseType="lpstr"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Hugo Plascencia Maldonado</dc:creator>
  <cp:lastModifiedBy>RGS</cp:lastModifiedBy>
  <cp:revision>423</cp:revision>
  <cp:lastPrinted>2016-10-05T23:47:34Z</cp:lastPrinted>
  <dcterms:created xsi:type="dcterms:W3CDTF">2016-04-14T17:20:47Z</dcterms:created>
  <dcterms:modified xsi:type="dcterms:W3CDTF">2016-10-12T11:20:47Z</dcterms:modified>
</cp:coreProperties>
</file>